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1" r:id="rId2"/>
    <p:sldId id="327" r:id="rId3"/>
    <p:sldId id="263" r:id="rId4"/>
    <p:sldId id="330" r:id="rId5"/>
    <p:sldId id="328" r:id="rId6"/>
    <p:sldId id="329" r:id="rId7"/>
    <p:sldId id="265" r:id="rId8"/>
    <p:sldId id="317" r:id="rId9"/>
    <p:sldId id="312" r:id="rId10"/>
    <p:sldId id="315" r:id="rId11"/>
    <p:sldId id="314" r:id="rId12"/>
    <p:sldId id="316" r:id="rId13"/>
    <p:sldId id="319" r:id="rId14"/>
    <p:sldId id="325" r:id="rId15"/>
    <p:sldId id="324" r:id="rId16"/>
    <p:sldId id="323" r:id="rId17"/>
    <p:sldId id="320" r:id="rId18"/>
    <p:sldId id="318" r:id="rId19"/>
    <p:sldId id="313" r:id="rId20"/>
    <p:sldId id="321" r:id="rId21"/>
    <p:sldId id="326" r:id="rId22"/>
    <p:sldId id="266" r:id="rId23"/>
    <p:sldId id="267" r:id="rId24"/>
    <p:sldId id="268" r:id="rId25"/>
    <p:sldId id="269" r:id="rId26"/>
    <p:sldId id="270" r:id="rId27"/>
    <p:sldId id="261" r:id="rId28"/>
    <p:sldId id="271" r:id="rId29"/>
    <p:sldId id="272" r:id="rId30"/>
    <p:sldId id="273" r:id="rId31"/>
    <p:sldId id="274" r:id="rId32"/>
    <p:sldId id="275" r:id="rId33"/>
    <p:sldId id="276" r:id="rId34"/>
    <p:sldId id="280" r:id="rId35"/>
    <p:sldId id="279" r:id="rId36"/>
    <p:sldId id="285" r:id="rId37"/>
    <p:sldId id="290" r:id="rId38"/>
    <p:sldId id="291" r:id="rId39"/>
    <p:sldId id="289" r:id="rId40"/>
    <p:sldId id="292" r:id="rId41"/>
    <p:sldId id="293" r:id="rId42"/>
    <p:sldId id="294" r:id="rId43"/>
    <p:sldId id="295" r:id="rId44"/>
    <p:sldId id="259" r:id="rId45"/>
    <p:sldId id="299" r:id="rId46"/>
    <p:sldId id="301" r:id="rId47"/>
    <p:sldId id="304" r:id="rId48"/>
    <p:sldId id="305" r:id="rId49"/>
    <p:sldId id="303" r:id="rId50"/>
    <p:sldId id="306" r:id="rId51"/>
    <p:sldId id="30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C026-FD27-452B-A3BD-40D06EA29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AB69F-EDB7-49B0-B00B-A681EDFDD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7F5D2-EB9C-4170-95E4-48030F0D8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2949-A234-4AE9-AD0E-CEA4B4FF9A45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CEFFF-FC8F-4D20-905E-32AAFA45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65524-8383-43A6-B294-29C932B7D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A389-3E1F-4278-BDC8-923D2F3C7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8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CDFA-7268-4A78-95DB-367EDAA11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22A4A-8E5F-4C86-8FF8-A01B33F6D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5F1C0-6CF9-43D4-9720-DBAA7DEB6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2949-A234-4AE9-AD0E-CEA4B4FF9A45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AE0EA-219A-41F1-AC1B-999A1D2F1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31AE7-F52D-4C57-86E5-15FA304D0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A389-3E1F-4278-BDC8-923D2F3C7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58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30C440-4017-4C8C-AEF5-17AC465629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B247E-475A-4973-A69C-24CD699A4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EC068-D33C-40E0-9153-3E02C38D4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2949-A234-4AE9-AD0E-CEA4B4FF9A45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542B1-7A57-4F4A-A775-E08CB7DD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58DE8-5526-4ACE-91B6-9F5800B08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A389-3E1F-4278-BDC8-923D2F3C7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8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C23DD-2272-48B6-9EFD-8DCB34F7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BC685-10C3-4699-ABDD-07E02C301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B6465-5282-4E3B-836D-81A7D1E35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2949-A234-4AE9-AD0E-CEA4B4FF9A45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B7AB4-56CA-460E-99E2-A8F6AE0C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4C78C-F803-4688-BE53-6D107F5F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A389-3E1F-4278-BDC8-923D2F3C7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27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6CCC6-AB19-4730-B7B1-20592F8BA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F3A38-E0E1-47AA-8B97-7EC86C187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C6023-F516-4693-94D7-BA547953C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2949-A234-4AE9-AD0E-CEA4B4FF9A45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4FAC3-534C-4295-9ED5-031A3DA08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32580-C418-4F37-8D53-2B24DB15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A389-3E1F-4278-BDC8-923D2F3C7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60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5CF91-ADB6-4ED9-B718-AE85770C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0ABFF-96E4-4672-A1DF-32CD43AB86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24FE6-3224-4C3B-9870-402D5A9A6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63332-2623-49A5-954C-364C11A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2949-A234-4AE9-AD0E-CEA4B4FF9A45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2F5FB-2E04-46B6-8788-7C623611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104F8-C246-4736-B564-AECD8121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A389-3E1F-4278-BDC8-923D2F3C7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3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8FF6B-5DF4-4E54-B693-FB9276396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6BD02-A5CB-46B4-9380-50457D5A1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ADC9A-B162-4195-BAAF-72F64DFDC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A9915-E3D9-4EA4-B3A1-A30DFF6DF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F3F622-9754-4168-A561-EE28BA35F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F5F8B0-CA8F-4875-820E-60166F156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2949-A234-4AE9-AD0E-CEA4B4FF9A45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F46D19-FC67-4CEC-A410-D0641169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2A7FDF-E8B2-49DF-AE43-5CB62222D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A389-3E1F-4278-BDC8-923D2F3C7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2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BF2D5-4A62-44E1-AD68-8511DA158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103B30-DDFC-4289-BC15-3F293CA5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2949-A234-4AE9-AD0E-CEA4B4FF9A45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5C104E-8887-4477-A322-178E33E7E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99416-0BA0-419B-AE80-87697AFB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A389-3E1F-4278-BDC8-923D2F3C7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8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416039-544C-4A3D-B004-D4B52F98D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2949-A234-4AE9-AD0E-CEA4B4FF9A45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0BB2BC-CD32-4CF9-8488-AB1BCFFE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44912-9862-4CB7-9CA1-0FCFD06E2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A389-3E1F-4278-BDC8-923D2F3C7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2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B9E1-E9BB-457C-B9E1-07DA2AB6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9194A-1BE5-472B-95C1-AD785487E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25F1C-346B-4787-81DD-3E5001378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BB3EE-163C-4494-88C6-23AE75029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2949-A234-4AE9-AD0E-CEA4B4FF9A45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1BCEE-4792-416E-9361-0994B967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9DB75-257E-4AA9-829B-C1B5BFA1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A389-3E1F-4278-BDC8-923D2F3C7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2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BD4B-F1D5-4AC3-B768-DA1A8C3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7C7C05-569F-46B0-BCD0-DD134ED33E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059E9-88F3-45F4-A84E-BE37FBE1A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D7E28-A863-48F2-94DE-36F0F281E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2949-A234-4AE9-AD0E-CEA4B4FF9A45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0FA9F-54EB-4111-ABD0-28AD8225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55B89-6B8E-431E-878B-E9850D0D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A389-3E1F-4278-BDC8-923D2F3C7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69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C19FB-BD87-4010-B3F7-DF9C8DB6C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B6DA4-58A3-4514-BAC8-3BFB90962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C78BB-3830-41A5-9AB0-20E1B09557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22949-A234-4AE9-AD0E-CEA4B4FF9A45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0CD6F-1F0B-4000-9308-EB2BA3AE6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6DCB3-67E5-4BC5-9FE2-4E2745865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0A389-3E1F-4278-BDC8-923D2F3C7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5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f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9.png"/><Relationship Id="rId7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gi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eal-valued_function" TargetMode="External"/><Relationship Id="rId3" Type="http://schemas.openxmlformats.org/officeDocument/2006/relationships/image" Target="../media/image82.png"/><Relationship Id="rId7" Type="http://schemas.openxmlformats.org/officeDocument/2006/relationships/hyperlink" Target="https://en.wikipedia.org/wiki/Derivative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Gradient" TargetMode="External"/><Relationship Id="rId5" Type="http://schemas.openxmlformats.org/officeDocument/2006/relationships/hyperlink" Target="https://en.wikipedia.org/wiki/Divergence" TargetMode="External"/><Relationship Id="rId10" Type="http://schemas.openxmlformats.org/officeDocument/2006/relationships/image" Target="../media/image84.svg"/><Relationship Id="rId4" Type="http://schemas.openxmlformats.org/officeDocument/2006/relationships/hyperlink" Target="https://en.wikipedia.org/wiki/Euclidean_space" TargetMode="External"/><Relationship Id="rId9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7E0C-E2E8-4637-BFC5-CDA879F93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607" y="516940"/>
            <a:ext cx="9144000" cy="1655763"/>
          </a:xfrm>
        </p:spPr>
        <p:txBody>
          <a:bodyPr>
            <a:normAutofit/>
          </a:bodyPr>
          <a:lstStyle/>
          <a:p>
            <a:r>
              <a:rPr lang="en-US" dirty="0"/>
              <a:t>Basic Microscope Optics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6028F-1F9D-4315-B361-69C957452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2530" y="284495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b="1" i="1" dirty="0"/>
              <a:t>Tom Zimmerman</a:t>
            </a:r>
          </a:p>
          <a:p>
            <a:r>
              <a:rPr lang="en-US" dirty="0"/>
              <a:t>IBM Research-Almaden</a:t>
            </a:r>
          </a:p>
          <a:p>
            <a:r>
              <a:rPr lang="en-US" dirty="0"/>
              <a:t>Center for Cellular Construction</a:t>
            </a:r>
          </a:p>
          <a:p>
            <a:r>
              <a:rPr lang="en-US" dirty="0"/>
              <a:t>5.20.23</a:t>
            </a:r>
          </a:p>
        </p:txBody>
      </p:sp>
      <p:pic>
        <p:nvPicPr>
          <p:cNvPr id="5" name="Picture 2" descr="Image result for nsf logo">
            <a:extLst>
              <a:ext uri="{FF2B5EF4-FFF2-40B4-BE49-F238E27FC236}">
                <a16:creationId xmlns:a16="http://schemas.microsoft.com/office/drawing/2014/main" id="{A758BEE7-DEC5-4569-9DEF-50EE3E920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17659"/>
            <a:ext cx="1533525" cy="15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16D1A3-D413-4F51-A451-3EE4F6A73B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216" y="5733405"/>
            <a:ext cx="3246783" cy="11544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EC9470-C1F6-4959-A56D-6327D81D01EB}"/>
              </a:ext>
            </a:extLst>
          </p:cNvPr>
          <p:cNvSpPr/>
          <p:nvPr/>
        </p:nvSpPr>
        <p:spPr>
          <a:xfrm>
            <a:off x="1524000" y="5733405"/>
            <a:ext cx="762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This material is based upon work supported by the NSF under Grant No. </a:t>
            </a:r>
            <a:r>
              <a:rPr lang="en-US" sz="1400" b="1" dirty="0"/>
              <a:t>DBI-1548297</a:t>
            </a:r>
            <a:r>
              <a:rPr lang="en-US" sz="1400" dirty="0"/>
              <a:t>.  </a:t>
            </a:r>
          </a:p>
          <a:p>
            <a:r>
              <a:rPr lang="en-US" sz="1400" b="1" dirty="0"/>
              <a:t>Disclaimer:  </a:t>
            </a:r>
            <a:r>
              <a:rPr lang="en-US" sz="1400" dirty="0"/>
              <a:t>Any opinions, findings and conclusions or recommendations expressed in this material are those of the authors and do not necessarily reflect the views of the National Science Foundation. </a:t>
            </a:r>
          </a:p>
        </p:txBody>
      </p:sp>
    </p:spTree>
    <p:extLst>
      <p:ext uri="{BB962C8B-B14F-4D97-AF65-F5344CB8AC3E}">
        <p14:creationId xmlns:p14="http://schemas.microsoft.com/office/powerpoint/2010/main" val="305598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D8B78A-182F-4162-9437-6B6DE3C674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339" y="581307"/>
            <a:ext cx="1922804" cy="25637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1A2FE5-88FD-4CF8-9A42-9BE8C16A49F5}"/>
              </a:ext>
            </a:extLst>
          </p:cNvPr>
          <p:cNvSpPr/>
          <p:nvPr/>
        </p:nvSpPr>
        <p:spPr>
          <a:xfrm>
            <a:off x="136968" y="642366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https://ascmag.com/blog/shot-craft/understanding-polarizing-filters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ACE94A-337D-4895-A58E-C1FBAE9B600D}"/>
              </a:ext>
            </a:extLst>
          </p:cNvPr>
          <p:cNvSpPr txBox="1"/>
          <p:nvPr/>
        </p:nvSpPr>
        <p:spPr>
          <a:xfrm>
            <a:off x="5387768" y="119642"/>
            <a:ext cx="1690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Glare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5A6330-EDCA-465D-92E2-97245FCBA715}"/>
              </a:ext>
            </a:extLst>
          </p:cNvPr>
          <p:cNvSpPr/>
          <p:nvPr/>
        </p:nvSpPr>
        <p:spPr>
          <a:xfrm>
            <a:off x="5244268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https://sites.google.com/site/sunglassscience/the-anatomy-of-sunglasses/polarization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91EE5DC-8C6D-4514-9768-C48FADBB1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0514" y="2709056"/>
            <a:ext cx="6795732" cy="3793278"/>
          </a:xfrm>
          <a:prstGeom prst="rect">
            <a:avLst/>
          </a:prstGeom>
        </p:spPr>
      </p:pic>
      <p:pic>
        <p:nvPicPr>
          <p:cNvPr id="10" name="Picture 9" descr="A picture containing text, water, tree, nature&#10;&#10;Description automatically generated">
            <a:extLst>
              <a:ext uri="{FF2B5EF4-FFF2-40B4-BE49-F238E27FC236}">
                <a16:creationId xmlns:a16="http://schemas.microsoft.com/office/drawing/2014/main" id="{65BEABFF-7359-4C6E-B1BA-555A24526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46" y="3496994"/>
            <a:ext cx="3087646" cy="29023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AD3263-5545-4C67-ABFF-6D53854ABEB1}"/>
              </a:ext>
            </a:extLst>
          </p:cNvPr>
          <p:cNvSpPr/>
          <p:nvPr/>
        </p:nvSpPr>
        <p:spPr>
          <a:xfrm>
            <a:off x="209438" y="6597940"/>
            <a:ext cx="34004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https://www.sunglasspicks.com/to-polarize-or-not/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73E343-D44C-4E1F-84D1-B3137E211600}"/>
              </a:ext>
            </a:extLst>
          </p:cNvPr>
          <p:cNvSpPr/>
          <p:nvPr/>
        </p:nvSpPr>
        <p:spPr>
          <a:xfrm>
            <a:off x="3406923" y="1067258"/>
            <a:ext cx="86939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Sunlight (and most light) is unpolarized. Light becomes polarized horizontally when it reflected off a surface parallel to the ground, creating glare. Sunglasses that only permit vertically polarized light block glare. </a:t>
            </a:r>
          </a:p>
        </p:txBody>
      </p:sp>
    </p:spTree>
    <p:extLst>
      <p:ext uri="{BB962C8B-B14F-4D97-AF65-F5344CB8AC3E}">
        <p14:creationId xmlns:p14="http://schemas.microsoft.com/office/powerpoint/2010/main" val="2073276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9E48403-4E87-4AAB-8F18-B6ACCDE129AF}"/>
              </a:ext>
            </a:extLst>
          </p:cNvPr>
          <p:cNvSpPr/>
          <p:nvPr/>
        </p:nvSpPr>
        <p:spPr>
          <a:xfrm>
            <a:off x="4341085" y="3715328"/>
            <a:ext cx="741205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Now (K-sheet)</a:t>
            </a:r>
          </a:p>
          <a:p>
            <a:r>
              <a:rPr lang="en-US" dirty="0"/>
              <a:t>Polyvinyl alcohol (PVA) plastic is stretched during manufacturing, forcing the molecules in the plastic to line up in long parallel chains with tiny gaps between them — think of the bars of a jail cell, or a picket fence. These chains are invisible to the naked eye. This </a:t>
            </a:r>
            <a:r>
              <a:rPr lang="en-US" u="sng" dirty="0"/>
              <a:t>stretched polymer </a:t>
            </a:r>
            <a:r>
              <a:rPr lang="en-US" dirty="0"/>
              <a:t>is then dipped in a solution of iodine, and the </a:t>
            </a:r>
            <a:r>
              <a:rPr lang="en-US" u="sng" dirty="0"/>
              <a:t>iodine molecules attach </a:t>
            </a:r>
            <a:r>
              <a:rPr lang="en-US" dirty="0"/>
              <a:t>themselves to the polymer chains. The resulting structure allows the </a:t>
            </a:r>
            <a:r>
              <a:rPr lang="en-US" dirty="0" err="1"/>
              <a:t>pola</a:t>
            </a:r>
            <a:r>
              <a:rPr lang="en-US" dirty="0"/>
              <a:t> foil to absorb light waves that are parallel to the long chains while allowing waves that are perpendicular to pass through unaltered.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AFD22A-4A19-4DC6-9DA2-3285363344EE}"/>
              </a:ext>
            </a:extLst>
          </p:cNvPr>
          <p:cNvSpPr txBox="1"/>
          <p:nvPr/>
        </p:nvSpPr>
        <p:spPr>
          <a:xfrm>
            <a:off x="4537817" y="182461"/>
            <a:ext cx="5326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Polarizer Filters Are Made</a:t>
            </a:r>
          </a:p>
        </p:txBody>
      </p:sp>
      <p:pic>
        <p:nvPicPr>
          <p:cNvPr id="8" name="Picture 7" descr="A person reading a book&#10;&#10;Description automatically generated">
            <a:extLst>
              <a:ext uri="{FF2B5EF4-FFF2-40B4-BE49-F238E27FC236}">
                <a16:creationId xmlns:a16="http://schemas.microsoft.com/office/drawing/2014/main" id="{81162C1C-1A69-4F5D-8B15-720722B2FF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12" y="1002922"/>
            <a:ext cx="3585233" cy="2688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72F942-398E-4E7E-A676-071E5B89C323}"/>
              </a:ext>
            </a:extLst>
          </p:cNvPr>
          <p:cNvSpPr/>
          <p:nvPr/>
        </p:nvSpPr>
        <p:spPr>
          <a:xfrm>
            <a:off x="137188" y="658063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https://museemagazine.com/features/2019/10/10/impact-edwin-land-immediate-gratification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D4669-39F6-42E2-BDC7-18340F7E7ECC}"/>
              </a:ext>
            </a:extLst>
          </p:cNvPr>
          <p:cNvSpPr txBox="1"/>
          <p:nvPr/>
        </p:nvSpPr>
        <p:spPr>
          <a:xfrm>
            <a:off x="4341085" y="1073366"/>
            <a:ext cx="63040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(1932, Land) </a:t>
            </a:r>
          </a:p>
          <a:p>
            <a:r>
              <a:rPr lang="en-US" dirty="0"/>
              <a:t>Many microscopic crystals of </a:t>
            </a:r>
            <a:r>
              <a:rPr lang="en-US" dirty="0" err="1"/>
              <a:t>iodoquinine</a:t>
            </a:r>
            <a:r>
              <a:rPr lang="en-US" dirty="0"/>
              <a:t> sulphate (herapathite) embedded in a transparent nitrocellulose polymer film [first observed by Danish chemist S.M. Jorgensen 1877]. The needle-like </a:t>
            </a:r>
            <a:r>
              <a:rPr lang="en-US" u="sng" dirty="0"/>
              <a:t>crystals are aligned </a:t>
            </a:r>
            <a:r>
              <a:rPr lang="en-US" dirty="0"/>
              <a:t>during the manufacture of the film by stretching or by applying electric or magnetic fields. With the crystals aligned, the sheet is dichroic: it tends to absorb light which is polarized parallel to the direction of crystal alignment but to transmit light which is polarized perpendicular to it.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FE62D8-C492-438A-B1B2-DC9F8027E65C}"/>
              </a:ext>
            </a:extLst>
          </p:cNvPr>
          <p:cNvSpPr/>
          <p:nvPr/>
        </p:nvSpPr>
        <p:spPr>
          <a:xfrm>
            <a:off x="137188" y="641392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https://ascmag.com/blog/shot-craft/understanding-polarizing-filters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986BD-57B6-488F-9B58-2B8F90D1E433}"/>
              </a:ext>
            </a:extLst>
          </p:cNvPr>
          <p:cNvSpPr txBox="1"/>
          <p:nvPr/>
        </p:nvSpPr>
        <p:spPr>
          <a:xfrm>
            <a:off x="137188" y="356591"/>
            <a:ext cx="4380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Edwin H. Land (1909-1991)</a:t>
            </a:r>
          </a:p>
          <a:p>
            <a:pPr algn="ctr"/>
            <a:r>
              <a:rPr lang="en-US" dirty="0"/>
              <a:t>Scientist, Inventor, co-founder Polaroid Corp.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6FE9E49-B782-48E3-B4D1-05C8F903D5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589" y="3918403"/>
            <a:ext cx="3650056" cy="21417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E484EAF-1948-4331-92A8-1C8F958A7640}"/>
              </a:ext>
            </a:extLst>
          </p:cNvPr>
          <p:cNvSpPr/>
          <p:nvPr/>
        </p:nvSpPr>
        <p:spPr>
          <a:xfrm>
            <a:off x="137188" y="6226880"/>
            <a:ext cx="25233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https://brainly.in/question/15573897</a:t>
            </a:r>
          </a:p>
        </p:txBody>
      </p:sp>
    </p:spTree>
    <p:extLst>
      <p:ext uri="{BB962C8B-B14F-4D97-AF65-F5344CB8AC3E}">
        <p14:creationId xmlns:p14="http://schemas.microsoft.com/office/powerpoint/2010/main" val="117966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58DF8E3-2006-4B18-AD85-3855B7E797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9141" y="0"/>
            <a:ext cx="9915847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C46E4-DEA6-4363-85D3-B6A516A69586}"/>
              </a:ext>
            </a:extLst>
          </p:cNvPr>
          <p:cNvSpPr txBox="1"/>
          <p:nvPr/>
        </p:nvSpPr>
        <p:spPr>
          <a:xfrm>
            <a:off x="1239141" y="6571716"/>
            <a:ext cx="986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liquid crystal used in LCD: mixture of 2-(4-alkoxyphenyl)-5-alkylpyrimidine with cyanobiphenyl</a:t>
            </a:r>
          </a:p>
        </p:txBody>
      </p:sp>
    </p:spTree>
    <p:extLst>
      <p:ext uri="{BB962C8B-B14F-4D97-AF65-F5344CB8AC3E}">
        <p14:creationId xmlns:p14="http://schemas.microsoft.com/office/powerpoint/2010/main" val="948945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28046F-4C24-4F66-A35A-AA7F1933AC91}"/>
              </a:ext>
            </a:extLst>
          </p:cNvPr>
          <p:cNvSpPr txBox="1"/>
          <p:nvPr/>
        </p:nvSpPr>
        <p:spPr>
          <a:xfrm>
            <a:off x="2999573" y="1512606"/>
            <a:ext cx="74561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Duality of Light</a:t>
            </a:r>
          </a:p>
          <a:p>
            <a:r>
              <a:rPr lang="en-US" sz="8000" dirty="0"/>
              <a:t>Particle or Wave?</a:t>
            </a:r>
          </a:p>
        </p:txBody>
      </p:sp>
    </p:spTree>
    <p:extLst>
      <p:ext uri="{BB962C8B-B14F-4D97-AF65-F5344CB8AC3E}">
        <p14:creationId xmlns:p14="http://schemas.microsoft.com/office/powerpoint/2010/main" val="1800542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6F7DD14-77DB-43FD-B182-DC20E3E22355}"/>
              </a:ext>
            </a:extLst>
          </p:cNvPr>
          <p:cNvSpPr/>
          <p:nvPr/>
        </p:nvSpPr>
        <p:spPr>
          <a:xfrm>
            <a:off x="0" y="659353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https://www.nytimes.com/2020/02/25/nyregion/michael-hertz-dead.html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8894F-188A-4F1F-805A-572B4083AE5B}"/>
              </a:ext>
            </a:extLst>
          </p:cNvPr>
          <p:cNvSpPr/>
          <p:nvPr/>
        </p:nvSpPr>
        <p:spPr>
          <a:xfrm>
            <a:off x="6096000" y="657814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https://www.floodmap.net/Elevation/ElevationMap/?gi=5125771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26EAB1-2064-4FA6-9141-9F968E611661}"/>
              </a:ext>
            </a:extLst>
          </p:cNvPr>
          <p:cNvSpPr/>
          <p:nvPr/>
        </p:nvSpPr>
        <p:spPr>
          <a:xfrm>
            <a:off x="6013390" y="633605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https://www.google.com/maps/place/Manhattan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774957-B0B6-4BEF-9E2B-346017A9B4B7}"/>
              </a:ext>
            </a:extLst>
          </p:cNvPr>
          <p:cNvSpPr txBox="1"/>
          <p:nvPr/>
        </p:nvSpPr>
        <p:spPr>
          <a:xfrm>
            <a:off x="4184065" y="390585"/>
            <a:ext cx="3823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is the best MAP for Manhattan?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A86487-D7A0-4D88-84AC-86E8C71BAA3A}"/>
              </a:ext>
            </a:extLst>
          </p:cNvPr>
          <p:cNvSpPr txBox="1"/>
          <p:nvPr/>
        </p:nvSpPr>
        <p:spPr>
          <a:xfrm>
            <a:off x="4617870" y="60285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is the real Manhattan?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432CFE-61D1-4192-902A-F357EB0C2A69}"/>
              </a:ext>
            </a:extLst>
          </p:cNvPr>
          <p:cNvGrpSpPr/>
          <p:nvPr/>
        </p:nvGrpSpPr>
        <p:grpSpPr>
          <a:xfrm>
            <a:off x="0" y="1098383"/>
            <a:ext cx="12192000" cy="4614242"/>
            <a:chOff x="700756" y="1235366"/>
            <a:chExt cx="11066802" cy="3877759"/>
          </a:xfrm>
        </p:grpSpPr>
        <p:pic>
          <p:nvPicPr>
            <p:cNvPr id="6" name="Picture 5" descr="Map&#10;&#10;Description automatically generated">
              <a:extLst>
                <a:ext uri="{FF2B5EF4-FFF2-40B4-BE49-F238E27FC236}">
                  <a16:creationId xmlns:a16="http://schemas.microsoft.com/office/drawing/2014/main" id="{1B5A251D-FF12-4B01-8C2A-A0783691D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6063" y="1407211"/>
              <a:ext cx="3415754" cy="3336251"/>
            </a:xfrm>
            <a:prstGeom prst="rect">
              <a:avLst/>
            </a:prstGeom>
          </p:spPr>
        </p:pic>
        <p:pic>
          <p:nvPicPr>
            <p:cNvPr id="9" name="Picture 8" descr="Map&#10;&#10;Description automatically generated">
              <a:extLst>
                <a:ext uri="{FF2B5EF4-FFF2-40B4-BE49-F238E27FC236}">
                  <a16:creationId xmlns:a16="http://schemas.microsoft.com/office/drawing/2014/main" id="{9C1762FD-9E37-4CFB-9CDB-BAE8D92E8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3377" y="1235366"/>
              <a:ext cx="3144194" cy="350809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1ABB24-6B70-4AE7-B6BB-55E3A8FE5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71289" y="1873383"/>
              <a:ext cx="2196269" cy="248151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937151-4900-44A3-8C9E-A196DD31974B}"/>
                </a:ext>
              </a:extLst>
            </p:cNvPr>
            <p:cNvSpPr txBox="1"/>
            <p:nvPr/>
          </p:nvSpPr>
          <p:spPr>
            <a:xfrm>
              <a:off x="993975" y="4802742"/>
              <a:ext cx="10450837" cy="310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Tourist Sites                                 Subway System                                                     Topological                                         Highways</a:t>
              </a:r>
            </a:p>
          </p:txBody>
        </p:sp>
        <p:pic>
          <p:nvPicPr>
            <p:cNvPr id="17" name="Picture 16" descr="Map&#10;&#10;Description automatically generated">
              <a:extLst>
                <a:ext uri="{FF2B5EF4-FFF2-40B4-BE49-F238E27FC236}">
                  <a16:creationId xmlns:a16="http://schemas.microsoft.com/office/drawing/2014/main" id="{1B16EF1E-B10E-443C-B143-1A112A1C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756" y="1329684"/>
              <a:ext cx="1809528" cy="3533607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6579A02-E896-42E0-8DAE-5192BD6AF9AE}"/>
              </a:ext>
            </a:extLst>
          </p:cNvPr>
          <p:cNvSpPr/>
          <p:nvPr/>
        </p:nvSpPr>
        <p:spPr>
          <a:xfrm>
            <a:off x="0" y="6432510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https://www.maps-of-the-usa.com/usa/new-york/new-york/detailed-map-of-most-popular-tourist-attractions-of-manhattan-nyc</a:t>
            </a:r>
          </a:p>
        </p:txBody>
      </p:sp>
    </p:spTree>
    <p:extLst>
      <p:ext uri="{BB962C8B-B14F-4D97-AF65-F5344CB8AC3E}">
        <p14:creationId xmlns:p14="http://schemas.microsoft.com/office/powerpoint/2010/main" val="2905246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F94194C-4D4F-4BB3-AF39-1EB77471C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5592" y="737781"/>
            <a:ext cx="2857500" cy="1819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4250CC-C33E-4D66-9081-EC65FA63328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5592" y="3905427"/>
            <a:ext cx="2725651" cy="2491099"/>
          </a:xfrm>
          <a:prstGeom prst="rect">
            <a:avLst/>
          </a:prstGeom>
        </p:spPr>
      </p:pic>
      <p:pic>
        <p:nvPicPr>
          <p:cNvPr id="6" name="Picture 5" descr="A picture containing sport, bowling, indoor&#10;&#10;Description automatically generated">
            <a:extLst>
              <a:ext uri="{FF2B5EF4-FFF2-40B4-BE49-F238E27FC236}">
                <a16:creationId xmlns:a16="http://schemas.microsoft.com/office/drawing/2014/main" id="{D0F8EB34-3B63-4989-9529-5B6F62E77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2714" y="1075124"/>
            <a:ext cx="6021737" cy="4952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FC2463-D6A2-441B-AE25-2A82762F4A00}"/>
              </a:ext>
            </a:extLst>
          </p:cNvPr>
          <p:cNvSpPr txBox="1"/>
          <p:nvPr/>
        </p:nvSpPr>
        <p:spPr>
          <a:xfrm>
            <a:off x="281865" y="1529698"/>
            <a:ext cx="105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Light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E4336A-2662-4B18-B64B-36DA516FD008}"/>
              </a:ext>
            </a:extLst>
          </p:cNvPr>
          <p:cNvSpPr txBox="1"/>
          <p:nvPr/>
        </p:nvSpPr>
        <p:spPr>
          <a:xfrm>
            <a:off x="240007" y="5070067"/>
            <a:ext cx="113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Light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304786-6BE9-4E89-BB8C-1828745F77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5593" y="2633034"/>
            <a:ext cx="2897510" cy="734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4BFD06-A6F4-41FE-BF3B-77DC2AA09B9B}"/>
              </a:ext>
            </a:extLst>
          </p:cNvPr>
          <p:cNvSpPr txBox="1"/>
          <p:nvPr/>
        </p:nvSpPr>
        <p:spPr>
          <a:xfrm>
            <a:off x="7920759" y="6211860"/>
            <a:ext cx="152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Platinum Wire</a:t>
            </a:r>
          </a:p>
        </p:txBody>
      </p:sp>
    </p:spTree>
    <p:extLst>
      <p:ext uri="{BB962C8B-B14F-4D97-AF65-F5344CB8AC3E}">
        <p14:creationId xmlns:p14="http://schemas.microsoft.com/office/powerpoint/2010/main" val="1781453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768D5E-11D3-465E-A2ED-ED88E7AF7C83}"/>
              </a:ext>
            </a:extLst>
          </p:cNvPr>
          <p:cNvSpPr txBox="1"/>
          <p:nvPr/>
        </p:nvSpPr>
        <p:spPr>
          <a:xfrm>
            <a:off x="3291239" y="248416"/>
            <a:ext cx="5788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Photoelectric Effect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7A049A7-3368-4A51-AEBF-852CBF9F7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8984" y="2021793"/>
            <a:ext cx="3807329" cy="38073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B0B0F3-9D8B-409A-AF94-80749E88CED5}"/>
              </a:ext>
            </a:extLst>
          </p:cNvPr>
          <p:cNvSpPr txBox="1"/>
          <p:nvPr/>
        </p:nvSpPr>
        <p:spPr>
          <a:xfrm>
            <a:off x="2691926" y="3777240"/>
            <a:ext cx="198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photons</a:t>
            </a:r>
          </a:p>
          <a:p>
            <a:pPr algn="ctr"/>
            <a:r>
              <a:rPr lang="en-US" dirty="0"/>
              <a:t>(massless particle!)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A55857-C00E-4558-A2A4-11C4FEF54D57}"/>
              </a:ext>
            </a:extLst>
          </p:cNvPr>
          <p:cNvSpPr txBox="1"/>
          <p:nvPr/>
        </p:nvSpPr>
        <p:spPr>
          <a:xfrm>
            <a:off x="6642761" y="3315768"/>
            <a:ext cx="105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9DD71-3229-443B-B067-7B74EEA9E206}"/>
              </a:ext>
            </a:extLst>
          </p:cNvPr>
          <p:cNvSpPr txBox="1"/>
          <p:nvPr/>
        </p:nvSpPr>
        <p:spPr>
          <a:xfrm>
            <a:off x="5648770" y="5644456"/>
            <a:ext cx="72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2A039-322D-48CB-813A-929A6D0A9FF0}"/>
              </a:ext>
            </a:extLst>
          </p:cNvPr>
          <p:cNvSpPr txBox="1"/>
          <p:nvPr/>
        </p:nvSpPr>
        <p:spPr>
          <a:xfrm>
            <a:off x="562340" y="2938724"/>
            <a:ext cx="124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Planck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8DDBC4-4172-433C-A05A-9607AC2841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" y="-1"/>
            <a:ext cx="2368202" cy="2938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ED998E-C92D-4F8A-87D5-BBF93A5ED92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745" y="0"/>
            <a:ext cx="2629256" cy="2938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330F30-D539-4844-A493-233E8CA5B448}"/>
              </a:ext>
            </a:extLst>
          </p:cNvPr>
          <p:cNvSpPr txBox="1"/>
          <p:nvPr/>
        </p:nvSpPr>
        <p:spPr>
          <a:xfrm>
            <a:off x="10415676" y="3001936"/>
            <a:ext cx="923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Einstein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7121EA-A5A8-4D44-A668-5CB4B0C6718F}"/>
              </a:ext>
            </a:extLst>
          </p:cNvPr>
          <p:cNvSpPr txBox="1"/>
          <p:nvPr/>
        </p:nvSpPr>
        <p:spPr>
          <a:xfrm>
            <a:off x="61440" y="3325981"/>
            <a:ext cx="2093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E=</a:t>
            </a:r>
            <a:r>
              <a:rPr lang="en-US" sz="3600" i="1" dirty="0"/>
              <a:t>h</a:t>
            </a:r>
            <a:r>
              <a:rPr lang="en-US" sz="3600" dirty="0"/>
              <a:t>f</a:t>
            </a:r>
          </a:p>
          <a:p>
            <a:pPr algn="ctr"/>
            <a:r>
              <a:rPr lang="en-US" dirty="0"/>
              <a:t>h=Planck’s Constant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221F89-87CA-477F-8AF3-52065ABF640B}"/>
              </a:ext>
            </a:extLst>
          </p:cNvPr>
          <p:cNvSpPr/>
          <p:nvPr/>
        </p:nvSpPr>
        <p:spPr>
          <a:xfrm>
            <a:off x="9479939" y="3434479"/>
            <a:ext cx="2794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Nobel Prize</a:t>
            </a:r>
            <a:r>
              <a:rPr lang="en-US" dirty="0"/>
              <a:t> in Physics 1921 </a:t>
            </a:r>
          </a:p>
        </p:txBody>
      </p:sp>
    </p:spTree>
    <p:extLst>
      <p:ext uri="{BB962C8B-B14F-4D97-AF65-F5344CB8AC3E}">
        <p14:creationId xmlns:p14="http://schemas.microsoft.com/office/powerpoint/2010/main" val="835063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51D0DE-EF0E-4668-9FF2-1806B8DD99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487" y="1216670"/>
            <a:ext cx="4529272" cy="52920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A7CE2-8D68-4D99-ADD0-D5B2B1CFBF2E}"/>
              </a:ext>
            </a:extLst>
          </p:cNvPr>
          <p:cNvSpPr/>
          <p:nvPr/>
        </p:nvSpPr>
        <p:spPr>
          <a:xfrm>
            <a:off x="9309640" y="6508761"/>
            <a:ext cx="2913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https://youtu.be/h1tflE-L2Dc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26C3F5-48FB-4CBE-AED6-55986A06A4B3}"/>
              </a:ext>
            </a:extLst>
          </p:cNvPr>
          <p:cNvSpPr txBox="1"/>
          <p:nvPr/>
        </p:nvSpPr>
        <p:spPr>
          <a:xfrm>
            <a:off x="4946972" y="1276983"/>
            <a:ext cx="4823080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PARTICLE if Energy ~ </a:t>
            </a:r>
            <a:r>
              <a:rPr lang="en-US" sz="2800" b="1" i="1" dirty="0"/>
              <a:t>h</a:t>
            </a:r>
            <a:r>
              <a:rPr lang="en-US" sz="2800" b="1" dirty="0"/>
              <a:t>f</a:t>
            </a:r>
          </a:p>
          <a:p>
            <a:pPr algn="ctr"/>
            <a:r>
              <a:rPr lang="en-US" sz="2800" b="1" dirty="0"/>
              <a:t>WAVE if Size ~ Wavelength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781B4-1B35-4B03-BF68-CB2B1A8AA535}"/>
              </a:ext>
            </a:extLst>
          </p:cNvPr>
          <p:cNvSpPr txBox="1"/>
          <p:nvPr/>
        </p:nvSpPr>
        <p:spPr>
          <a:xfrm>
            <a:off x="10034172" y="816362"/>
            <a:ext cx="20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=Planck’s constant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46E32-F8FF-4F48-9397-6CD2C7B3B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6772" y="29856"/>
            <a:ext cx="633814" cy="786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32022B-9B23-485B-93B0-FE72B57E291B}"/>
              </a:ext>
            </a:extLst>
          </p:cNvPr>
          <p:cNvSpPr txBox="1"/>
          <p:nvPr/>
        </p:nvSpPr>
        <p:spPr>
          <a:xfrm>
            <a:off x="4648759" y="214895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5E1321-D0E7-4F9C-AA16-45F088797CE0}"/>
              </a:ext>
            </a:extLst>
          </p:cNvPr>
          <p:cNvSpPr txBox="1"/>
          <p:nvPr/>
        </p:nvSpPr>
        <p:spPr>
          <a:xfrm>
            <a:off x="3639336" y="1962943"/>
            <a:ext cx="811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Young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A71765-39BE-4704-9198-D794A9DAE25B}"/>
              </a:ext>
            </a:extLst>
          </p:cNvPr>
          <p:cNvSpPr/>
          <p:nvPr/>
        </p:nvSpPr>
        <p:spPr>
          <a:xfrm>
            <a:off x="4630772" y="47034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Do they bend around objects or go through an opening?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E5B654-F01F-4CA3-8EEB-C89BCD4F1A27}"/>
              </a:ext>
            </a:extLst>
          </p:cNvPr>
          <p:cNvSpPr/>
          <p:nvPr/>
        </p:nvSpPr>
        <p:spPr>
          <a:xfrm>
            <a:off x="4630772" y="4105090"/>
            <a:ext cx="3669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Can they interfere with one another?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08D90D-2521-432D-9552-E80633A30C5D}"/>
              </a:ext>
            </a:extLst>
          </p:cNvPr>
          <p:cNvSpPr/>
          <p:nvPr/>
        </p:nvSpPr>
        <p:spPr>
          <a:xfrm>
            <a:off x="4684800" y="5947575"/>
            <a:ext cx="4309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Can they knock electrons out of a material?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36FC16-6E31-4E14-8CBA-E999C2F26C16}"/>
              </a:ext>
            </a:extLst>
          </p:cNvPr>
          <p:cNvSpPr/>
          <p:nvPr/>
        </p:nvSpPr>
        <p:spPr>
          <a:xfrm>
            <a:off x="4630772" y="3480154"/>
            <a:ext cx="5684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 they bend when moving form one medium to another?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FE1FCD-7016-4256-8CD3-EB5D4171678A}"/>
              </a:ext>
            </a:extLst>
          </p:cNvPr>
          <p:cNvSpPr/>
          <p:nvPr/>
        </p:nvSpPr>
        <p:spPr>
          <a:xfrm>
            <a:off x="4668840" y="2906885"/>
            <a:ext cx="2824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 they bounce off objects?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F8D360-D746-479D-97DE-99AFB357CC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122" y="1118706"/>
            <a:ext cx="713325" cy="7972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C7D3C0-97A4-4F69-B35A-F1A0A3516CA6}"/>
              </a:ext>
            </a:extLst>
          </p:cNvPr>
          <p:cNvSpPr txBox="1"/>
          <p:nvPr/>
        </p:nvSpPr>
        <p:spPr>
          <a:xfrm>
            <a:off x="2039211" y="1962943"/>
            <a:ext cx="1001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Newton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258A1D-E5D7-4E11-B47E-618409B1F918}"/>
              </a:ext>
            </a:extLst>
          </p:cNvPr>
          <p:cNvSpPr txBox="1"/>
          <p:nvPr/>
        </p:nvSpPr>
        <p:spPr>
          <a:xfrm>
            <a:off x="263321" y="714556"/>
            <a:ext cx="4389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Light a ..... Particle   or     Wave?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563F5E-A298-4D0E-919B-EDA644DB241D}"/>
              </a:ext>
            </a:extLst>
          </p:cNvPr>
          <p:cNvSpPr/>
          <p:nvPr/>
        </p:nvSpPr>
        <p:spPr>
          <a:xfrm>
            <a:off x="4649178" y="5298627"/>
            <a:ext cx="5183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Can they be polarized through small slits or gradings?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FE1CE3-FFAE-427A-B7B7-A9DB3AEBA283}"/>
              </a:ext>
            </a:extLst>
          </p:cNvPr>
          <p:cNvSpPr/>
          <p:nvPr/>
        </p:nvSpPr>
        <p:spPr>
          <a:xfrm>
            <a:off x="3035584" y="-43020"/>
            <a:ext cx="76055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Which </a:t>
            </a:r>
            <a:r>
              <a:rPr lang="en-US" sz="3200" b="1" u="sng" dirty="0"/>
              <a:t>Model</a:t>
            </a:r>
            <a:r>
              <a:rPr lang="en-US" sz="3200" b="1" dirty="0"/>
              <a:t> To Use Depends on </a:t>
            </a:r>
            <a:r>
              <a:rPr lang="en-US" sz="3200" b="1" u="sng" dirty="0"/>
              <a:t>Scale</a:t>
            </a:r>
            <a:r>
              <a:rPr lang="en-US" sz="3200" b="1" dirty="0"/>
              <a:t>     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E542DD-3BA0-4BB4-A82C-1008930CBCAC}"/>
              </a:ext>
            </a:extLst>
          </p:cNvPr>
          <p:cNvSpPr txBox="1"/>
          <p:nvPr/>
        </p:nvSpPr>
        <p:spPr>
          <a:xfrm>
            <a:off x="10152789" y="1954533"/>
            <a:ext cx="2013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Einstein</a:t>
            </a:r>
          </a:p>
          <a:p>
            <a:pPr algn="ctr"/>
            <a:r>
              <a:rPr lang="en-US" dirty="0"/>
              <a:t>Photoelectric Effect</a:t>
            </a:r>
          </a:p>
        </p:txBody>
      </p:sp>
    </p:spTree>
    <p:extLst>
      <p:ext uri="{BB962C8B-B14F-4D97-AF65-F5344CB8AC3E}">
        <p14:creationId xmlns:p14="http://schemas.microsoft.com/office/powerpoint/2010/main" val="355324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065B99-CEED-45C5-8F22-1E6FE726A4D8}"/>
              </a:ext>
            </a:extLst>
          </p:cNvPr>
          <p:cNvSpPr txBox="1"/>
          <p:nvPr/>
        </p:nvSpPr>
        <p:spPr>
          <a:xfrm>
            <a:off x="2271138" y="1982626"/>
            <a:ext cx="74646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Electromagnetic Waves</a:t>
            </a:r>
          </a:p>
        </p:txBody>
      </p:sp>
    </p:spTree>
    <p:extLst>
      <p:ext uri="{BB962C8B-B14F-4D97-AF65-F5344CB8AC3E}">
        <p14:creationId xmlns:p14="http://schemas.microsoft.com/office/powerpoint/2010/main" val="1533693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athletic game, racquetball, sport&#10;&#10;Description automatically generated">
            <a:extLst>
              <a:ext uri="{FF2B5EF4-FFF2-40B4-BE49-F238E27FC236}">
                <a16:creationId xmlns:a16="http://schemas.microsoft.com/office/drawing/2014/main" id="{D31114D2-CFA0-4DA2-A935-1BDEFB1A9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2891"/>
            <a:ext cx="12192000" cy="40803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B3E055-9DC5-48ED-8E9E-4613C1CF2903}"/>
              </a:ext>
            </a:extLst>
          </p:cNvPr>
          <p:cNvSpPr/>
          <p:nvPr/>
        </p:nvSpPr>
        <p:spPr>
          <a:xfrm>
            <a:off x="452284" y="4892762"/>
            <a:ext cx="115430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"vertically polarized" electromagnetic wave of wavelength λ has its electric field vector </a:t>
            </a:r>
            <a:r>
              <a:rPr lang="en-US" sz="2400" b="1" dirty="0"/>
              <a:t>E</a:t>
            </a:r>
            <a:r>
              <a:rPr lang="en-US" sz="2400" dirty="0"/>
              <a:t> (red) oscillating in the vertical direction. The magnetic field </a:t>
            </a:r>
            <a:r>
              <a:rPr lang="en-US" sz="2400" b="1" dirty="0"/>
              <a:t>B</a:t>
            </a:r>
            <a:r>
              <a:rPr lang="en-US" sz="2400" dirty="0"/>
              <a:t> (or </a:t>
            </a:r>
            <a:r>
              <a:rPr lang="en-US" sz="2400" b="1" dirty="0"/>
              <a:t>H</a:t>
            </a:r>
            <a:r>
              <a:rPr lang="en-US" sz="2400" dirty="0"/>
              <a:t>) is always at right angles to it (blue), and both are perpendicular to the direction of propagation (</a:t>
            </a:r>
            <a:r>
              <a:rPr lang="en-US" sz="2400" b="1" dirty="0"/>
              <a:t>z</a:t>
            </a:r>
            <a:r>
              <a:rPr lang="en-US" sz="2400" dirty="0"/>
              <a:t>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DA3ADC-CE1A-4BFE-AFEE-73AFA5F651C6}"/>
              </a:ext>
            </a:extLst>
          </p:cNvPr>
          <p:cNvSpPr/>
          <p:nvPr/>
        </p:nvSpPr>
        <p:spPr>
          <a:xfrm>
            <a:off x="1230176" y="303244"/>
            <a:ext cx="99872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Transverse Electromagnetic Waves</a:t>
            </a:r>
          </a:p>
        </p:txBody>
      </p:sp>
    </p:spTree>
    <p:extLst>
      <p:ext uri="{BB962C8B-B14F-4D97-AF65-F5344CB8AC3E}">
        <p14:creationId xmlns:p14="http://schemas.microsoft.com/office/powerpoint/2010/main" val="76246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pink, design&#10;&#10;Description automatically generated">
            <a:extLst>
              <a:ext uri="{FF2B5EF4-FFF2-40B4-BE49-F238E27FC236}">
                <a16:creationId xmlns:a16="http://schemas.microsoft.com/office/drawing/2014/main" id="{D380E844-F969-A5E8-440A-0CFE42AC0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0"/>
          <a:stretch/>
        </p:blipFill>
        <p:spPr>
          <a:xfrm>
            <a:off x="1480008" y="0"/>
            <a:ext cx="9483365" cy="5759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0B3589-F028-E203-4BF6-70B3044CCC81}"/>
              </a:ext>
            </a:extLst>
          </p:cNvPr>
          <p:cNvSpPr txBox="1"/>
          <p:nvPr/>
        </p:nvSpPr>
        <p:spPr>
          <a:xfrm>
            <a:off x="0" y="6352346"/>
            <a:ext cx="12124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https://www.olympus-lifescience.com/en/microscope-resource/primer/lightandcolor/particleorwave/</a:t>
            </a:r>
          </a:p>
        </p:txBody>
      </p:sp>
    </p:spTree>
    <p:extLst>
      <p:ext uri="{BB962C8B-B14F-4D97-AF65-F5344CB8AC3E}">
        <p14:creationId xmlns:p14="http://schemas.microsoft.com/office/powerpoint/2010/main" val="213662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A54D1D7-05AE-458F-9968-AAB8B8B67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4609" y="1498362"/>
            <a:ext cx="7537391" cy="446660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4DA6B65-3F0A-4A72-88DE-399D4854674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451664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0F7EF1-28D5-4DE0-AC21-99A61AA77152}"/>
              </a:ext>
            </a:extLst>
          </p:cNvPr>
          <p:cNvSpPr/>
          <p:nvPr/>
        </p:nvSpPr>
        <p:spPr>
          <a:xfrm>
            <a:off x="5872782" y="6388255"/>
            <a:ext cx="5541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https://en.wikipedia.org/wiki/Electromagnetic_spectrum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1806E4-68EC-4908-9914-3613F6BF3F60}"/>
              </a:ext>
            </a:extLst>
          </p:cNvPr>
          <p:cNvSpPr/>
          <p:nvPr/>
        </p:nvSpPr>
        <p:spPr>
          <a:xfrm>
            <a:off x="4414507" y="164781"/>
            <a:ext cx="69039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Electromagnetic Spectrum</a:t>
            </a:r>
          </a:p>
        </p:txBody>
      </p:sp>
    </p:spTree>
    <p:extLst>
      <p:ext uri="{BB962C8B-B14F-4D97-AF65-F5344CB8AC3E}">
        <p14:creationId xmlns:p14="http://schemas.microsoft.com/office/powerpoint/2010/main" val="2480217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B3EC39-7E10-4AB3-A296-47BAAF0C7EF3}"/>
              </a:ext>
            </a:extLst>
          </p:cNvPr>
          <p:cNvSpPr txBox="1"/>
          <p:nvPr/>
        </p:nvSpPr>
        <p:spPr>
          <a:xfrm>
            <a:off x="3409772" y="2093719"/>
            <a:ext cx="5559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Optical Lenses</a:t>
            </a:r>
          </a:p>
        </p:txBody>
      </p:sp>
    </p:spTree>
    <p:extLst>
      <p:ext uri="{BB962C8B-B14F-4D97-AF65-F5344CB8AC3E}">
        <p14:creationId xmlns:p14="http://schemas.microsoft.com/office/powerpoint/2010/main" val="3210581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9400" y="1524000"/>
            <a:ext cx="63627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00400" y="304801"/>
            <a:ext cx="6288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Refraction &amp; Snell’s Law</a:t>
            </a:r>
          </a:p>
        </p:txBody>
      </p:sp>
    </p:spTree>
    <p:extLst>
      <p:ext uri="{BB962C8B-B14F-4D97-AF65-F5344CB8AC3E}">
        <p14:creationId xmlns:p14="http://schemas.microsoft.com/office/powerpoint/2010/main" val="3494021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-1"/>
            <a:ext cx="3581400" cy="676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105400" y="12442"/>
            <a:ext cx="55626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Ray Tracing for Thin Lens</a:t>
            </a:r>
          </a:p>
          <a:p>
            <a:r>
              <a:rPr lang="en-US" sz="3200" dirty="0"/>
              <a:t>(a) Ray passing through lens center remains un-deviated</a:t>
            </a:r>
          </a:p>
          <a:p>
            <a:endParaRPr lang="en-US" sz="3200" dirty="0"/>
          </a:p>
          <a:p>
            <a:r>
              <a:rPr lang="en-US" sz="3200" dirty="0"/>
              <a:t>(b) Ray parallel to optical axis passes through rear focal point.</a:t>
            </a:r>
          </a:p>
          <a:p>
            <a:endParaRPr lang="en-US" sz="3200" dirty="0"/>
          </a:p>
          <a:p>
            <a:r>
              <a:rPr lang="en-US" sz="3200" dirty="0"/>
              <a:t>(c) Ray passing through front focal point refracted parallel to optical axis. </a:t>
            </a:r>
          </a:p>
          <a:p>
            <a:endParaRPr lang="en-US" sz="3200" dirty="0"/>
          </a:p>
          <a:p>
            <a:r>
              <a:rPr lang="en-US" sz="3200" dirty="0"/>
              <a:t>(d) Intersection of two of three rays defines the image plane.</a:t>
            </a:r>
          </a:p>
        </p:txBody>
      </p:sp>
    </p:spTree>
    <p:extLst>
      <p:ext uri="{BB962C8B-B14F-4D97-AF65-F5344CB8AC3E}">
        <p14:creationId xmlns:p14="http://schemas.microsoft.com/office/powerpoint/2010/main" val="617517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8740" y="381000"/>
            <a:ext cx="4980796" cy="6417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82063" y="1447800"/>
            <a:ext cx="1114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Telescope</a:t>
            </a:r>
          </a:p>
        </p:txBody>
      </p:sp>
      <p:sp>
        <p:nvSpPr>
          <p:cNvPr id="8" name="Rectangle 7"/>
          <p:cNvSpPr/>
          <p:nvPr/>
        </p:nvSpPr>
        <p:spPr>
          <a:xfrm>
            <a:off x="5412438" y="2837765"/>
            <a:ext cx="1289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Microscope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412437" y="32361"/>
            <a:ext cx="1289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Microscope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12437" y="4114800"/>
            <a:ext cx="1142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Copy Lens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721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7E0C-E2E8-4637-BFC5-CDA879F93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7874" y="2601118"/>
            <a:ext cx="9144000" cy="16557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Digital Holographic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661451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39EA1-56CC-4317-B41D-D41FA9FCAA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876"/>
          <a:stretch/>
        </p:blipFill>
        <p:spPr>
          <a:xfrm>
            <a:off x="6307292" y="2776840"/>
            <a:ext cx="5679612" cy="39979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40333F-1112-4C13-BF62-B64B705250BC}"/>
              </a:ext>
            </a:extLst>
          </p:cNvPr>
          <p:cNvSpPr/>
          <p:nvPr/>
        </p:nvSpPr>
        <p:spPr>
          <a:xfrm>
            <a:off x="388270" y="832887"/>
            <a:ext cx="59190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  <a:p>
            <a:r>
              <a:rPr lang="en-US" sz="3200" dirty="0"/>
              <a:t>Any time-varying (complex) sound can be analyzed to find its frequency components.  </a:t>
            </a:r>
          </a:p>
          <a:p>
            <a:endParaRPr lang="en-US" sz="3200" dirty="0"/>
          </a:p>
          <a:p>
            <a:r>
              <a:rPr lang="en-US" sz="3200" dirty="0"/>
              <a:t>Any complex wave can be constructed by adding together sine waves of appropriate frequency, amplitude, and phase.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78878-94B5-4A9B-9986-96D4DA81A0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581"/>
          <a:stretch/>
        </p:blipFill>
        <p:spPr>
          <a:xfrm>
            <a:off x="6307292" y="406882"/>
            <a:ext cx="5679612" cy="2369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09BC89-D665-4B65-8DE0-DD5020564264}"/>
              </a:ext>
            </a:extLst>
          </p:cNvPr>
          <p:cNvSpPr/>
          <p:nvPr/>
        </p:nvSpPr>
        <p:spPr>
          <a:xfrm>
            <a:off x="320557" y="259398"/>
            <a:ext cx="5564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Fourier Analysis &amp; Synthesis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B750F-48AF-40A6-B0C2-F00B8131F99D}"/>
              </a:ext>
            </a:extLst>
          </p:cNvPr>
          <p:cNvSpPr/>
          <p:nvPr/>
        </p:nvSpPr>
        <p:spPr>
          <a:xfrm>
            <a:off x="0" y="646849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https://hearinghealthmatters.org</a:t>
            </a:r>
          </a:p>
        </p:txBody>
      </p:sp>
    </p:spTree>
    <p:extLst>
      <p:ext uri="{BB962C8B-B14F-4D97-AF65-F5344CB8AC3E}">
        <p14:creationId xmlns:p14="http://schemas.microsoft.com/office/powerpoint/2010/main" val="691078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DCEB0F-A149-4D65-B76C-D777EB52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235" y="0"/>
            <a:ext cx="1063341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6EE5CB1-9FD6-41A7-8AFD-A521B2FFFA57}"/>
              </a:ext>
            </a:extLst>
          </p:cNvPr>
          <p:cNvSpPr/>
          <p:nvPr/>
        </p:nvSpPr>
        <p:spPr>
          <a:xfrm>
            <a:off x="5429569" y="535813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B8D8CF-4605-4C1C-9C22-6F7340F06E19}"/>
              </a:ext>
            </a:extLst>
          </p:cNvPr>
          <p:cNvSpPr/>
          <p:nvPr/>
        </p:nvSpPr>
        <p:spPr>
          <a:xfrm>
            <a:off x="6332856" y="535813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C439A5-B217-4F53-B2FD-55D76ABB69F2}"/>
              </a:ext>
            </a:extLst>
          </p:cNvPr>
          <p:cNvSpPr/>
          <p:nvPr/>
        </p:nvSpPr>
        <p:spPr>
          <a:xfrm>
            <a:off x="9458643" y="543274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C72B07-2C6F-44BE-B988-EA1C9AC233C1}"/>
              </a:ext>
            </a:extLst>
          </p:cNvPr>
          <p:cNvSpPr/>
          <p:nvPr/>
        </p:nvSpPr>
        <p:spPr>
          <a:xfrm>
            <a:off x="9617393" y="526764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7EB72B2-6934-4D96-8DF1-B110FA72EDB6}"/>
              </a:ext>
            </a:extLst>
          </p:cNvPr>
          <p:cNvSpPr/>
          <p:nvPr/>
        </p:nvSpPr>
        <p:spPr>
          <a:xfrm>
            <a:off x="2308543" y="535812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94B059-2F61-4C7A-9768-B7BAE28D0B7F}"/>
              </a:ext>
            </a:extLst>
          </p:cNvPr>
          <p:cNvSpPr/>
          <p:nvPr/>
        </p:nvSpPr>
        <p:spPr>
          <a:xfrm>
            <a:off x="2076768" y="535812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1AF162-7392-4FF0-B2EE-6A170C684686}"/>
              </a:ext>
            </a:extLst>
          </p:cNvPr>
          <p:cNvSpPr/>
          <p:nvPr/>
        </p:nvSpPr>
        <p:spPr>
          <a:xfrm>
            <a:off x="7944238" y="6567326"/>
            <a:ext cx="3266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https://youtu.be/gwaYwRwY6PU</a:t>
            </a:r>
          </a:p>
        </p:txBody>
      </p:sp>
    </p:spTree>
    <p:extLst>
      <p:ext uri="{BB962C8B-B14F-4D97-AF65-F5344CB8AC3E}">
        <p14:creationId xmlns:p14="http://schemas.microsoft.com/office/powerpoint/2010/main" val="2700040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16A2EB-BF87-4891-A3AD-4718DBC44B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0587" y="228020"/>
            <a:ext cx="4629557" cy="23694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5ACE9E-D50A-4F40-AD49-25ECBC6CED59}"/>
              </a:ext>
            </a:extLst>
          </p:cNvPr>
          <p:cNvSpPr txBox="1"/>
          <p:nvPr/>
        </p:nvSpPr>
        <p:spPr>
          <a:xfrm>
            <a:off x="7472516" y="6520620"/>
            <a:ext cx="4719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Image of “cameraman” Copyright 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5CB75-4B0A-4459-8AE1-840542644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3044" y="3127320"/>
            <a:ext cx="7079060" cy="36231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20FBF2-C904-4A9D-8F8D-8C8F439D6955}"/>
              </a:ext>
            </a:extLst>
          </p:cNvPr>
          <p:cNvCxnSpPr>
            <a:cxnSpLocks/>
          </p:cNvCxnSpPr>
          <p:nvPr/>
        </p:nvCxnSpPr>
        <p:spPr>
          <a:xfrm flipH="1">
            <a:off x="2998839" y="4758813"/>
            <a:ext cx="422788" cy="187116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94DE01-84A1-4711-BBBD-62D9EF2DB762}"/>
              </a:ext>
            </a:extLst>
          </p:cNvPr>
          <p:cNvCxnSpPr>
            <a:cxnSpLocks/>
          </p:cNvCxnSpPr>
          <p:nvPr/>
        </p:nvCxnSpPr>
        <p:spPr>
          <a:xfrm>
            <a:off x="3598607" y="4758813"/>
            <a:ext cx="766916" cy="187116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95B0D4-1E13-4D23-B74E-B19557ADD355}"/>
              </a:ext>
            </a:extLst>
          </p:cNvPr>
          <p:cNvCxnSpPr>
            <a:cxnSpLocks/>
          </p:cNvCxnSpPr>
          <p:nvPr/>
        </p:nvCxnSpPr>
        <p:spPr>
          <a:xfrm flipH="1">
            <a:off x="5152574" y="4159045"/>
            <a:ext cx="3352329" cy="153535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22AA8C-6905-4057-90FE-19839E67C63A}"/>
              </a:ext>
            </a:extLst>
          </p:cNvPr>
          <p:cNvCxnSpPr>
            <a:cxnSpLocks/>
          </p:cNvCxnSpPr>
          <p:nvPr/>
        </p:nvCxnSpPr>
        <p:spPr>
          <a:xfrm>
            <a:off x="5201459" y="4562168"/>
            <a:ext cx="3421431" cy="66859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54A869B-2EE5-4C68-84BB-079E214F4F60}"/>
              </a:ext>
            </a:extLst>
          </p:cNvPr>
          <p:cNvCxnSpPr>
            <a:cxnSpLocks/>
          </p:cNvCxnSpPr>
          <p:nvPr/>
        </p:nvCxnSpPr>
        <p:spPr>
          <a:xfrm>
            <a:off x="1613044" y="5525729"/>
            <a:ext cx="34070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CD542B-D90E-4801-A5D7-C66A02B92A7D}"/>
              </a:ext>
            </a:extLst>
          </p:cNvPr>
          <p:cNvCxnSpPr>
            <a:cxnSpLocks/>
          </p:cNvCxnSpPr>
          <p:nvPr/>
        </p:nvCxnSpPr>
        <p:spPr>
          <a:xfrm flipV="1">
            <a:off x="6912174" y="3127321"/>
            <a:ext cx="0" cy="34384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076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9FA7633-52EF-4485-85C9-1354E3F22242}"/>
              </a:ext>
            </a:extLst>
          </p:cNvPr>
          <p:cNvGrpSpPr/>
          <p:nvPr/>
        </p:nvGrpSpPr>
        <p:grpSpPr>
          <a:xfrm>
            <a:off x="1366684" y="68826"/>
            <a:ext cx="7679855" cy="6720348"/>
            <a:chOff x="3677264" y="1028509"/>
            <a:chExt cx="4669328" cy="54566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2DD7C2C-79DA-47AD-A42E-010FA62889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77264" y="1028509"/>
              <a:ext cx="4669328" cy="227446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313042-19BC-4145-8F85-BD772557C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77264" y="3555025"/>
              <a:ext cx="2261420" cy="29301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178ECD8-33D7-4B0F-9F09-D6B5FC95D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3555025"/>
              <a:ext cx="2250592" cy="2930125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130CD42-A7DF-4590-B82C-CDFD62DD6F0A}"/>
              </a:ext>
            </a:extLst>
          </p:cNvPr>
          <p:cNvSpPr/>
          <p:nvPr/>
        </p:nvSpPr>
        <p:spPr>
          <a:xfrm>
            <a:off x="9046539" y="6488668"/>
            <a:ext cx="3121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https://youtu.be/3137dDa6P4s</a:t>
            </a:r>
          </a:p>
        </p:txBody>
      </p:sp>
    </p:spTree>
    <p:extLst>
      <p:ext uri="{BB962C8B-B14F-4D97-AF65-F5344CB8AC3E}">
        <p14:creationId xmlns:p14="http://schemas.microsoft.com/office/powerpoint/2010/main" val="198886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Image result for wave frequency ph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3345576"/>
            <a:ext cx="462915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wavelength frequenc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6189" y="274087"/>
            <a:ext cx="596265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31577" y="351399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C74089-470E-2D01-3BB6-1FE475983303}"/>
              </a:ext>
            </a:extLst>
          </p:cNvPr>
          <p:cNvSpPr txBox="1"/>
          <p:nvPr/>
        </p:nvSpPr>
        <p:spPr>
          <a:xfrm>
            <a:off x="64779" y="6463813"/>
            <a:ext cx="12127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https://www.techplayon.com/wavelength-frequency-amplitude-phase-defining-waves/</a:t>
            </a:r>
          </a:p>
        </p:txBody>
      </p:sp>
    </p:spTree>
    <p:extLst>
      <p:ext uri="{BB962C8B-B14F-4D97-AF65-F5344CB8AC3E}">
        <p14:creationId xmlns:p14="http://schemas.microsoft.com/office/powerpoint/2010/main" val="822389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ACF110-AF93-4E9A-BD07-99807A68B5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2816" y="629265"/>
            <a:ext cx="8986367" cy="6140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C03AB6-02DA-4701-BA8F-67DD610448E5}"/>
              </a:ext>
            </a:extLst>
          </p:cNvPr>
          <p:cNvSpPr txBox="1"/>
          <p:nvPr/>
        </p:nvSpPr>
        <p:spPr>
          <a:xfrm>
            <a:off x="4267173" y="0"/>
            <a:ext cx="4410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Low Pass Filter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CD3FD-74C2-4A0F-9E33-A9F0FB236E84}"/>
              </a:ext>
            </a:extLst>
          </p:cNvPr>
          <p:cNvSpPr/>
          <p:nvPr/>
        </p:nvSpPr>
        <p:spPr>
          <a:xfrm>
            <a:off x="9255770" y="6488668"/>
            <a:ext cx="3040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https://youtu.be/oACegp4iGi0</a:t>
            </a:r>
          </a:p>
        </p:txBody>
      </p:sp>
    </p:spTree>
    <p:extLst>
      <p:ext uri="{BB962C8B-B14F-4D97-AF65-F5344CB8AC3E}">
        <p14:creationId xmlns:p14="http://schemas.microsoft.com/office/powerpoint/2010/main" val="2234654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A158AF-B081-4223-95A5-10E8C88B32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586" y="695206"/>
            <a:ext cx="9622939" cy="60108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E6ECE8-490C-4CCC-86FA-407772C2E97F}"/>
              </a:ext>
            </a:extLst>
          </p:cNvPr>
          <p:cNvSpPr/>
          <p:nvPr/>
        </p:nvSpPr>
        <p:spPr>
          <a:xfrm>
            <a:off x="8960802" y="6380824"/>
            <a:ext cx="3040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https://youtu.be/oACegp4iGi0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96468-041B-4E73-9E3A-CA380D8D7939}"/>
              </a:ext>
            </a:extLst>
          </p:cNvPr>
          <p:cNvSpPr txBox="1"/>
          <p:nvPr/>
        </p:nvSpPr>
        <p:spPr>
          <a:xfrm>
            <a:off x="4346655" y="0"/>
            <a:ext cx="3730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High Pass Filter</a:t>
            </a:r>
          </a:p>
        </p:txBody>
      </p:sp>
    </p:spTree>
    <p:extLst>
      <p:ext uri="{BB962C8B-B14F-4D97-AF65-F5344CB8AC3E}">
        <p14:creationId xmlns:p14="http://schemas.microsoft.com/office/powerpoint/2010/main" val="842401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382523-A5AE-4DAE-A296-5287BC60BC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108" y="665030"/>
            <a:ext cx="11223783" cy="55279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95C422-6DE5-4C67-990A-C0AC8739AB40}"/>
              </a:ext>
            </a:extLst>
          </p:cNvPr>
          <p:cNvSpPr/>
          <p:nvPr/>
        </p:nvSpPr>
        <p:spPr>
          <a:xfrm>
            <a:off x="0" y="6192969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Multiplication in the Frequency Domain = Convolution in the Time Domain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3C710-7A0D-44F8-872E-1D57EB2EB7BB}"/>
              </a:ext>
            </a:extLst>
          </p:cNvPr>
          <p:cNvSpPr txBox="1"/>
          <p:nvPr/>
        </p:nvSpPr>
        <p:spPr>
          <a:xfrm>
            <a:off x="2005781" y="24136"/>
            <a:ext cx="9556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Low Pass Filtering in the Spatial and Frequency Domain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EE40B5-DC01-4BAF-BDB5-D849DACD858A}"/>
              </a:ext>
            </a:extLst>
          </p:cNvPr>
          <p:cNvSpPr txBox="1"/>
          <p:nvPr/>
        </p:nvSpPr>
        <p:spPr>
          <a:xfrm>
            <a:off x="5090724" y="615180"/>
            <a:ext cx="201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Convolution Kernel</a:t>
            </a:r>
          </a:p>
        </p:txBody>
      </p:sp>
    </p:spTree>
    <p:extLst>
      <p:ext uri="{BB962C8B-B14F-4D97-AF65-F5344CB8AC3E}">
        <p14:creationId xmlns:p14="http://schemas.microsoft.com/office/powerpoint/2010/main" val="2112882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F36951-67C8-4188-B69B-D8C92A6640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2258" y="1189702"/>
            <a:ext cx="3545576" cy="2834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43D82-52BF-4DA3-89C1-572331F807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289" y="983225"/>
            <a:ext cx="4093066" cy="33429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E17223-73D5-410C-BF14-B47A156049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6258" y="2276653"/>
            <a:ext cx="1225163" cy="128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6AD84-74D2-4BCD-8F45-A84B7EA2B3F8}"/>
              </a:ext>
            </a:extLst>
          </p:cNvPr>
          <p:cNvSpPr txBox="1"/>
          <p:nvPr/>
        </p:nvSpPr>
        <p:spPr>
          <a:xfrm>
            <a:off x="8861858" y="6211669"/>
            <a:ext cx="3330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Hetch</a:t>
            </a:r>
            <a:r>
              <a:rPr lang="en-US" dirty="0"/>
              <a:t>, Optics</a:t>
            </a:r>
          </a:p>
          <a:p>
            <a:pPr algn="r"/>
            <a:r>
              <a:rPr lang="en-US" dirty="0"/>
              <a:t>https://youtu.be/MQm6ZP1F6ms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D7CF1-C279-439B-8914-55C256EE95C5}"/>
              </a:ext>
            </a:extLst>
          </p:cNvPr>
          <p:cNvSpPr txBox="1"/>
          <p:nvPr/>
        </p:nvSpPr>
        <p:spPr>
          <a:xfrm>
            <a:off x="3864078" y="213784"/>
            <a:ext cx="42314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Cross-Correlation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6A80A-7A72-4C21-96BA-3E7BAC95F6C9}"/>
              </a:ext>
            </a:extLst>
          </p:cNvPr>
          <p:cNvSpPr txBox="1"/>
          <p:nvPr/>
        </p:nvSpPr>
        <p:spPr>
          <a:xfrm>
            <a:off x="1371117" y="4279014"/>
            <a:ext cx="8797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Test Image f(</a:t>
            </a:r>
            <a:r>
              <a:rPr lang="en-US" sz="2400" b="1" dirty="0" err="1"/>
              <a:t>x,y</a:t>
            </a:r>
            <a:r>
              <a:rPr lang="en-US" sz="2400" b="1" dirty="0"/>
              <a:t>)           Template Image h(</a:t>
            </a:r>
            <a:r>
              <a:rPr lang="en-US" sz="2400" b="1" dirty="0" err="1"/>
              <a:t>x,y</a:t>
            </a:r>
            <a:r>
              <a:rPr lang="en-US" sz="2400" b="1" dirty="0"/>
              <a:t>)           Cross Correlation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60416-72B3-497A-83F3-B2B12291416C}"/>
              </a:ext>
            </a:extLst>
          </p:cNvPr>
          <p:cNvSpPr txBox="1"/>
          <p:nvPr/>
        </p:nvSpPr>
        <p:spPr>
          <a:xfrm>
            <a:off x="6858000" y="5239633"/>
            <a:ext cx="46914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C(</a:t>
            </a:r>
            <a:r>
              <a:rPr lang="en-US" sz="3200" dirty="0" err="1"/>
              <a:t>i,j</a:t>
            </a:r>
            <a:r>
              <a:rPr lang="en-US" sz="3200" dirty="0"/>
              <a:t>) =   f(</a:t>
            </a:r>
            <a:r>
              <a:rPr lang="en-US" sz="3200" dirty="0" err="1"/>
              <a:t>x,y</a:t>
            </a:r>
            <a:r>
              <a:rPr lang="en-US" sz="3200" dirty="0"/>
              <a:t>)h(</a:t>
            </a:r>
            <a:r>
              <a:rPr lang="en-US" sz="3200" dirty="0" err="1"/>
              <a:t>i+x,j+y</a:t>
            </a:r>
            <a:r>
              <a:rPr lang="en-US" sz="3200" dirty="0"/>
              <a:t>)</a:t>
            </a:r>
            <a:r>
              <a:rPr lang="en-US" sz="3200" dirty="0" err="1"/>
              <a:t>dxdy</a:t>
            </a:r>
            <a:endParaRPr lang="en-US" sz="3200" dirty="0"/>
          </a:p>
          <a:p>
            <a:r>
              <a:rPr lang="en-US" sz="3200" dirty="0"/>
              <a:t>           C=F</a:t>
            </a:r>
            <a:r>
              <a:rPr lang="en-US" sz="3200" baseline="30000" dirty="0"/>
              <a:t>-1</a:t>
            </a:r>
            <a:r>
              <a:rPr lang="en-US" sz="3200" dirty="0"/>
              <a:t>[F{f}   F{h}]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B5FAA5-0310-40BF-A201-6BAB74DC067F}"/>
              </a:ext>
            </a:extLst>
          </p:cNvPr>
          <p:cNvSpPr/>
          <p:nvPr/>
        </p:nvSpPr>
        <p:spPr>
          <a:xfrm>
            <a:off x="7922048" y="5230417"/>
            <a:ext cx="356713" cy="589076"/>
          </a:xfrm>
          <a:custGeom>
            <a:avLst/>
            <a:gdLst>
              <a:gd name="connsiteX0" fmla="*/ 356713 w 356713"/>
              <a:gd name="connsiteY0" fmla="*/ 459 h 589076"/>
              <a:gd name="connsiteX1" fmla="*/ 189565 w 356713"/>
              <a:gd name="connsiteY1" fmla="*/ 79117 h 589076"/>
              <a:gd name="connsiteX2" fmla="*/ 140403 w 356713"/>
              <a:gd name="connsiteY2" fmla="*/ 492072 h 589076"/>
              <a:gd name="connsiteX3" fmla="*/ 2752 w 356713"/>
              <a:gd name="connsiteY3" fmla="*/ 580562 h 589076"/>
              <a:gd name="connsiteX4" fmla="*/ 61745 w 356713"/>
              <a:gd name="connsiteY4" fmla="*/ 580562 h 5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713" h="589076">
                <a:moveTo>
                  <a:pt x="356713" y="459"/>
                </a:moveTo>
                <a:cubicBezTo>
                  <a:pt x="291165" y="-1180"/>
                  <a:pt x="225617" y="-2819"/>
                  <a:pt x="189565" y="79117"/>
                </a:cubicBezTo>
                <a:cubicBezTo>
                  <a:pt x="153513" y="161053"/>
                  <a:pt x="171539" y="408498"/>
                  <a:pt x="140403" y="492072"/>
                </a:cubicBezTo>
                <a:cubicBezTo>
                  <a:pt x="109267" y="575646"/>
                  <a:pt x="15862" y="565814"/>
                  <a:pt x="2752" y="580562"/>
                </a:cubicBezTo>
                <a:cubicBezTo>
                  <a:pt x="-10358" y="595310"/>
                  <a:pt x="25693" y="587936"/>
                  <a:pt x="61745" y="58056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9A17B19-0782-422D-BD40-C723D8FBF649}"/>
              </a:ext>
            </a:extLst>
          </p:cNvPr>
          <p:cNvSpPr/>
          <p:nvPr/>
        </p:nvSpPr>
        <p:spPr>
          <a:xfrm>
            <a:off x="8028038" y="5239633"/>
            <a:ext cx="356713" cy="589076"/>
          </a:xfrm>
          <a:custGeom>
            <a:avLst/>
            <a:gdLst>
              <a:gd name="connsiteX0" fmla="*/ 356713 w 356713"/>
              <a:gd name="connsiteY0" fmla="*/ 459 h 589076"/>
              <a:gd name="connsiteX1" fmla="*/ 189565 w 356713"/>
              <a:gd name="connsiteY1" fmla="*/ 79117 h 589076"/>
              <a:gd name="connsiteX2" fmla="*/ 140403 w 356713"/>
              <a:gd name="connsiteY2" fmla="*/ 492072 h 589076"/>
              <a:gd name="connsiteX3" fmla="*/ 2752 w 356713"/>
              <a:gd name="connsiteY3" fmla="*/ 580562 h 589076"/>
              <a:gd name="connsiteX4" fmla="*/ 61745 w 356713"/>
              <a:gd name="connsiteY4" fmla="*/ 580562 h 5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713" h="589076">
                <a:moveTo>
                  <a:pt x="356713" y="459"/>
                </a:moveTo>
                <a:cubicBezTo>
                  <a:pt x="291165" y="-1180"/>
                  <a:pt x="225617" y="-2819"/>
                  <a:pt x="189565" y="79117"/>
                </a:cubicBezTo>
                <a:cubicBezTo>
                  <a:pt x="153513" y="161053"/>
                  <a:pt x="171539" y="408498"/>
                  <a:pt x="140403" y="492072"/>
                </a:cubicBezTo>
                <a:cubicBezTo>
                  <a:pt x="109267" y="575646"/>
                  <a:pt x="15862" y="565814"/>
                  <a:pt x="2752" y="580562"/>
                </a:cubicBezTo>
                <a:cubicBezTo>
                  <a:pt x="-10358" y="595310"/>
                  <a:pt x="25693" y="587936"/>
                  <a:pt x="61745" y="58056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E6FE2-AF6C-49B7-ABAD-752FA19112DA}"/>
              </a:ext>
            </a:extLst>
          </p:cNvPr>
          <p:cNvSpPr/>
          <p:nvPr/>
        </p:nvSpPr>
        <p:spPr>
          <a:xfrm>
            <a:off x="393289" y="5839797"/>
            <a:ext cx="59878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Multiplication in the Frequency Domain = Convolution in the Time Domain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1E29A2-2611-4DF9-ADBD-3DB48319EDAF}"/>
              </a:ext>
            </a:extLst>
          </p:cNvPr>
          <p:cNvCxnSpPr>
            <a:stCxn id="11" idx="3"/>
          </p:cNvCxnSpPr>
          <p:nvPr/>
        </p:nvCxnSpPr>
        <p:spPr>
          <a:xfrm flipV="1">
            <a:off x="6381134" y="6096000"/>
            <a:ext cx="1396182" cy="2208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BCF3EE7-45D7-4820-A783-627153D96858}"/>
              </a:ext>
            </a:extLst>
          </p:cNvPr>
          <p:cNvSpPr/>
          <p:nvPr/>
        </p:nvSpPr>
        <p:spPr>
          <a:xfrm>
            <a:off x="9535577" y="5987846"/>
            <a:ext cx="127819" cy="1081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09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2C0F90C-A00D-4DAF-AD37-430FD1E41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3362" y="1216025"/>
            <a:ext cx="9164638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1">
            <a:extLst>
              <a:ext uri="{FF2B5EF4-FFF2-40B4-BE49-F238E27FC236}">
                <a16:creationId xmlns:a16="http://schemas.microsoft.com/office/drawing/2014/main" id="{B69EDB03-DC4A-4B93-BFA9-817EA0587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362" y="304801"/>
            <a:ext cx="9164638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/>
              <a:t>Huygens Principle  (1678)</a:t>
            </a:r>
          </a:p>
        </p:txBody>
      </p:sp>
      <p:sp>
        <p:nvSpPr>
          <p:cNvPr id="6148" name="TextBox 2">
            <a:extLst>
              <a:ext uri="{FF2B5EF4-FFF2-40B4-BE49-F238E27FC236}">
                <a16:creationId xmlns:a16="http://schemas.microsoft.com/office/drawing/2014/main" id="{E3FB47CD-2ECA-421F-BA2F-D0E2610C4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8800" y="2297114"/>
            <a:ext cx="622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W/D</a:t>
            </a:r>
          </a:p>
        </p:txBody>
      </p:sp>
      <p:sp>
        <p:nvSpPr>
          <p:cNvPr id="6149" name="TextBox 3">
            <a:extLst>
              <a:ext uri="{FF2B5EF4-FFF2-40B4-BE49-F238E27FC236}">
                <a16:creationId xmlns:a16="http://schemas.microsoft.com/office/drawing/2014/main" id="{167014B2-AAC3-4BC4-8D38-481FF207A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429001"/>
            <a:ext cx="50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000" b="1">
                <a:solidFill>
                  <a:schemeClr val="bg1"/>
                </a:solidFill>
              </a:rPr>
              <a:t>D</a:t>
            </a:r>
            <a:endParaRPr lang="en-US" altLang="en-US" b="1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BB9356-75A1-43B5-9229-6D76A3B75921}"/>
              </a:ext>
            </a:extLst>
          </p:cNvPr>
          <p:cNvCxnSpPr/>
          <p:nvPr/>
        </p:nvCxnSpPr>
        <p:spPr>
          <a:xfrm flipV="1">
            <a:off x="4495800" y="3048000"/>
            <a:ext cx="0" cy="1524000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236281-5629-4C59-B178-49DE4B027023}"/>
              </a:ext>
            </a:extLst>
          </p:cNvPr>
          <p:cNvCxnSpPr/>
          <p:nvPr/>
        </p:nvCxnSpPr>
        <p:spPr>
          <a:xfrm>
            <a:off x="2438400" y="3810000"/>
            <a:ext cx="1143000" cy="0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2" name="TextBox 13">
            <a:extLst>
              <a:ext uri="{FF2B5EF4-FFF2-40B4-BE49-F238E27FC236}">
                <a16:creationId xmlns:a16="http://schemas.microsoft.com/office/drawing/2014/main" id="{76A21AAE-DB28-423C-97C3-E674A92F1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4639" y="3413125"/>
            <a:ext cx="395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6153" name="TextBox 15">
            <a:extLst>
              <a:ext uri="{FF2B5EF4-FFF2-40B4-BE49-F238E27FC236}">
                <a16:creationId xmlns:a16="http://schemas.microsoft.com/office/drawing/2014/main" id="{CCDFF2DD-678F-476C-A979-1396628BC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8801" y="1449388"/>
            <a:ext cx="739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2W/D</a:t>
            </a:r>
          </a:p>
        </p:txBody>
      </p:sp>
      <p:sp>
        <p:nvSpPr>
          <p:cNvPr id="6154" name="TextBox 16">
            <a:extLst>
              <a:ext uri="{FF2B5EF4-FFF2-40B4-BE49-F238E27FC236}">
                <a16:creationId xmlns:a16="http://schemas.microsoft.com/office/drawing/2014/main" id="{05D54A75-62E1-4D64-AE8D-6CF3C0CEA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0064" y="882650"/>
            <a:ext cx="739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3W/D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EB2EB4C-B376-4EF6-B6DE-631E470E9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15875"/>
            <a:ext cx="75120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Box 1">
            <a:extLst>
              <a:ext uri="{FF2B5EF4-FFF2-40B4-BE49-F238E27FC236}">
                <a16:creationId xmlns:a16="http://schemas.microsoft.com/office/drawing/2014/main" id="{02780F02-3282-4450-9BA6-493F2B9BA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938"/>
            <a:ext cx="9144000" cy="5857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/>
              <a:t>Young’s Experiment (1801) Double Slit Experiment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CF17F76B-4BA7-4177-9607-AC45037D4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15875"/>
            <a:ext cx="75120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extBox 1">
            <a:extLst>
              <a:ext uri="{FF2B5EF4-FFF2-40B4-BE49-F238E27FC236}">
                <a16:creationId xmlns:a16="http://schemas.microsoft.com/office/drawing/2014/main" id="{1532BD0E-DB58-401B-A7AB-28A4C2B67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938"/>
            <a:ext cx="9144000" cy="5857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/>
              <a:t>Young’s Experiment (1801) Double Slit Experiment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332305-F608-4825-A76B-853A909C59E5}"/>
              </a:ext>
            </a:extLst>
          </p:cNvPr>
          <p:cNvCxnSpPr/>
          <p:nvPr/>
        </p:nvCxnSpPr>
        <p:spPr>
          <a:xfrm>
            <a:off x="2895600" y="3200400"/>
            <a:ext cx="541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53AF78-0C02-4462-86D0-91149DF4BAA0}"/>
              </a:ext>
            </a:extLst>
          </p:cNvPr>
          <p:cNvCxnSpPr/>
          <p:nvPr/>
        </p:nvCxnSpPr>
        <p:spPr>
          <a:xfrm flipV="1">
            <a:off x="2895600" y="1981200"/>
            <a:ext cx="5334000" cy="1143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3C4737-5588-404E-8F8B-FED3FE5CAC40}"/>
              </a:ext>
            </a:extLst>
          </p:cNvPr>
          <p:cNvCxnSpPr/>
          <p:nvPr/>
        </p:nvCxnSpPr>
        <p:spPr>
          <a:xfrm flipV="1">
            <a:off x="2895600" y="838200"/>
            <a:ext cx="5334000" cy="2286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87AA58-84DB-4ED6-AF5B-D40D558FC4AA}"/>
              </a:ext>
            </a:extLst>
          </p:cNvPr>
          <p:cNvCxnSpPr/>
          <p:nvPr/>
        </p:nvCxnSpPr>
        <p:spPr>
          <a:xfrm>
            <a:off x="3048000" y="3276600"/>
            <a:ext cx="5181600" cy="1066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61C710-E36A-4505-926C-79260A063DE2}"/>
              </a:ext>
            </a:extLst>
          </p:cNvPr>
          <p:cNvCxnSpPr/>
          <p:nvPr/>
        </p:nvCxnSpPr>
        <p:spPr>
          <a:xfrm>
            <a:off x="2895600" y="3200400"/>
            <a:ext cx="5334000" cy="2209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249782-392C-43A3-8A44-1B143EA8B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756" y="1880171"/>
            <a:ext cx="5782682" cy="3334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1FFB97-58CE-41C0-B330-5FFB59FEB94A}"/>
              </a:ext>
            </a:extLst>
          </p:cNvPr>
          <p:cNvSpPr/>
          <p:nvPr/>
        </p:nvSpPr>
        <p:spPr>
          <a:xfrm>
            <a:off x="5904645" y="6442069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400" dirty="0"/>
              <a:t>https://www.sciencedirect.com/science/article/pii/S1046202317302384</a:t>
            </a:r>
          </a:p>
        </p:txBody>
      </p:sp>
    </p:spTree>
    <p:extLst>
      <p:ext uri="{BB962C8B-B14F-4D97-AF65-F5344CB8AC3E}">
        <p14:creationId xmlns:p14="http://schemas.microsoft.com/office/powerpoint/2010/main" val="1921738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D8F6A-2EB4-422B-9925-FDB4D2E08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22" y="508412"/>
            <a:ext cx="9482753" cy="54288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F09240-B790-4FF8-8A56-6253A86F6ACD}"/>
              </a:ext>
            </a:extLst>
          </p:cNvPr>
          <p:cNvSpPr/>
          <p:nvPr/>
        </p:nvSpPr>
        <p:spPr>
          <a:xfrm>
            <a:off x="6095999" y="6400489"/>
            <a:ext cx="5982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https://manoharan.seas.harvard.edu/holographic-microscopy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881DF-8F13-40FA-8B1B-B1C75EE7C8BE}"/>
              </a:ext>
            </a:extLst>
          </p:cNvPr>
          <p:cNvSpPr txBox="1"/>
          <p:nvPr/>
        </p:nvSpPr>
        <p:spPr>
          <a:xfrm rot="21143128">
            <a:off x="1555123" y="1625645"/>
            <a:ext cx="2223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Reference Beam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5A828-E93F-4A51-A270-039C03DD34AB}"/>
              </a:ext>
            </a:extLst>
          </p:cNvPr>
          <p:cNvSpPr txBox="1"/>
          <p:nvPr/>
        </p:nvSpPr>
        <p:spPr>
          <a:xfrm>
            <a:off x="7281427" y="2028015"/>
            <a:ext cx="2223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Interference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1539FD-D508-42FE-A8C0-A0570799157A}"/>
              </a:ext>
            </a:extLst>
          </p:cNvPr>
          <p:cNvSpPr txBox="1"/>
          <p:nvPr/>
        </p:nvSpPr>
        <p:spPr>
          <a:xfrm rot="20435668">
            <a:off x="3403587" y="3477172"/>
            <a:ext cx="222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Subject Beam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7953DF-E363-490B-8A67-878956D309B0}"/>
              </a:ext>
            </a:extLst>
          </p:cNvPr>
          <p:cNvSpPr/>
          <p:nvPr/>
        </p:nvSpPr>
        <p:spPr>
          <a:xfrm>
            <a:off x="134787" y="6336295"/>
            <a:ext cx="5596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https://holopy.readthedocs.io/en/latest/users/index.html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4967B-CC38-41DF-AAA7-7C7F752AF88C}"/>
              </a:ext>
            </a:extLst>
          </p:cNvPr>
          <p:cNvSpPr/>
          <p:nvPr/>
        </p:nvSpPr>
        <p:spPr>
          <a:xfrm>
            <a:off x="113273" y="6070290"/>
            <a:ext cx="4225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https://github.com/manoharan-lab/holopy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73286B-F855-482C-BA9D-89E456920049}"/>
              </a:ext>
            </a:extLst>
          </p:cNvPr>
          <p:cNvSpPr/>
          <p:nvPr/>
        </p:nvSpPr>
        <p:spPr>
          <a:xfrm>
            <a:off x="5752385" y="595132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b="1" dirty="0"/>
              <a:t>Manoharan Lab, Harvard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CD422E-6844-4CAB-A06B-4BEF5416609D}"/>
              </a:ext>
            </a:extLst>
          </p:cNvPr>
          <p:cNvCxnSpPr/>
          <p:nvPr/>
        </p:nvCxnSpPr>
        <p:spPr>
          <a:xfrm flipV="1">
            <a:off x="2755389" y="3020679"/>
            <a:ext cx="5405385" cy="195662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9B8B38-A4A2-4C72-8343-9C3AD9103279}"/>
              </a:ext>
            </a:extLst>
          </p:cNvPr>
          <p:cNvSpPr txBox="1"/>
          <p:nvPr/>
        </p:nvSpPr>
        <p:spPr>
          <a:xfrm rot="20278718">
            <a:off x="5730871" y="3765632"/>
            <a:ext cx="479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4BBD4-BC27-4512-A663-9329AFBD34BB}"/>
              </a:ext>
            </a:extLst>
          </p:cNvPr>
          <p:cNvSpPr txBox="1"/>
          <p:nvPr/>
        </p:nvSpPr>
        <p:spPr>
          <a:xfrm rot="3551306">
            <a:off x="8593433" y="1367398"/>
            <a:ext cx="2264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Image Sensor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48961D-0217-4371-A881-4F32FB347147}"/>
              </a:ext>
            </a:extLst>
          </p:cNvPr>
          <p:cNvSpPr/>
          <p:nvPr/>
        </p:nvSpPr>
        <p:spPr>
          <a:xfrm>
            <a:off x="265913" y="1648844"/>
            <a:ext cx="1119763" cy="4288444"/>
          </a:xfrm>
          <a:prstGeom prst="rect">
            <a:avLst/>
          </a:prstGeom>
          <a:solidFill>
            <a:srgbClr val="8D3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A5E80D-A7A4-4416-B399-9FE93121BA5C}"/>
              </a:ext>
            </a:extLst>
          </p:cNvPr>
          <p:cNvSpPr txBox="1"/>
          <p:nvPr/>
        </p:nvSpPr>
        <p:spPr>
          <a:xfrm>
            <a:off x="334817" y="3562233"/>
            <a:ext cx="950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LASER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A9345-7D94-4836-B50C-A1164C429EE0}"/>
              </a:ext>
            </a:extLst>
          </p:cNvPr>
          <p:cNvSpPr txBox="1"/>
          <p:nvPr/>
        </p:nvSpPr>
        <p:spPr>
          <a:xfrm>
            <a:off x="2020326" y="3706028"/>
            <a:ext cx="931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Subject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(point)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5DBF06-7F5E-4D2D-BB06-B95766C8E68A}"/>
              </a:ext>
            </a:extLst>
          </p:cNvPr>
          <p:cNvSpPr/>
          <p:nvPr/>
        </p:nvSpPr>
        <p:spPr>
          <a:xfrm rot="21064719">
            <a:off x="212317" y="1464695"/>
            <a:ext cx="1133475" cy="289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860DF1-A739-4B1D-8915-2FA98FF6C2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9383" y="4656233"/>
            <a:ext cx="1251974" cy="12519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9DDFCC-4807-46E6-9E27-5DB33B56610C}"/>
              </a:ext>
            </a:extLst>
          </p:cNvPr>
          <p:cNvSpPr/>
          <p:nvPr/>
        </p:nvSpPr>
        <p:spPr>
          <a:xfrm>
            <a:off x="9004476" y="4272867"/>
            <a:ext cx="1901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Fresnel Zone Plate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DA0D15-C404-4E96-9B8C-B296A31D62D9}"/>
              </a:ext>
            </a:extLst>
          </p:cNvPr>
          <p:cNvSpPr txBox="1"/>
          <p:nvPr/>
        </p:nvSpPr>
        <p:spPr>
          <a:xfrm>
            <a:off x="3206703" y="22219"/>
            <a:ext cx="600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Creating Hologram of Point Object</a:t>
            </a:r>
          </a:p>
        </p:txBody>
      </p:sp>
    </p:spTree>
    <p:extLst>
      <p:ext uri="{BB962C8B-B14F-4D97-AF65-F5344CB8AC3E}">
        <p14:creationId xmlns:p14="http://schemas.microsoft.com/office/powerpoint/2010/main" val="3206742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AE8486-9E3C-429A-A59E-54B6CAB76536}"/>
              </a:ext>
            </a:extLst>
          </p:cNvPr>
          <p:cNvSpPr/>
          <p:nvPr/>
        </p:nvSpPr>
        <p:spPr>
          <a:xfrm rot="19610902">
            <a:off x="7866436" y="928045"/>
            <a:ext cx="3822473" cy="30137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B47523-5C17-47BF-B6B0-1C18351BBC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5265" y="2167702"/>
            <a:ext cx="2522596" cy="2522596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CB595B7-4A0D-4877-BB76-DC767AFEC493}"/>
              </a:ext>
            </a:extLst>
          </p:cNvPr>
          <p:cNvSpPr/>
          <p:nvPr/>
        </p:nvSpPr>
        <p:spPr>
          <a:xfrm rot="14576591">
            <a:off x="4610196" y="2028456"/>
            <a:ext cx="2489826" cy="4723294"/>
          </a:xfrm>
          <a:prstGeom prst="triangle">
            <a:avLst>
              <a:gd name="adj" fmla="val 41521"/>
            </a:avLst>
          </a:prstGeom>
          <a:solidFill>
            <a:srgbClr val="FF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17601C-8DF9-4F7F-994A-D221C89E0731}"/>
              </a:ext>
            </a:extLst>
          </p:cNvPr>
          <p:cNvSpPr/>
          <p:nvPr/>
        </p:nvSpPr>
        <p:spPr>
          <a:xfrm>
            <a:off x="3746090" y="5525729"/>
            <a:ext cx="196645" cy="2458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5F452-3CB8-461C-AC4D-0D9ABF76A450}"/>
              </a:ext>
            </a:extLst>
          </p:cNvPr>
          <p:cNvSpPr txBox="1"/>
          <p:nvPr/>
        </p:nvSpPr>
        <p:spPr>
          <a:xfrm>
            <a:off x="2277087" y="284980"/>
            <a:ext cx="62474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Reconstruction with Laser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53EAC-2769-49D8-B75B-867E6075011F}"/>
              </a:ext>
            </a:extLst>
          </p:cNvPr>
          <p:cNvSpPr txBox="1"/>
          <p:nvPr/>
        </p:nvSpPr>
        <p:spPr>
          <a:xfrm>
            <a:off x="9876099" y="1983036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Laser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99B0B-EF92-4A32-B7D9-1A3896244C3C}"/>
              </a:ext>
            </a:extLst>
          </p:cNvPr>
          <p:cNvSpPr txBox="1"/>
          <p:nvPr/>
        </p:nvSpPr>
        <p:spPr>
          <a:xfrm>
            <a:off x="2960113" y="4626181"/>
            <a:ext cx="1536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Reconstructed</a:t>
            </a:r>
          </a:p>
          <a:p>
            <a:pPr algn="ctr"/>
            <a:r>
              <a:rPr lang="en-US" dirty="0"/>
              <a:t>Subject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73CCB-7510-4644-9A75-7D73FDCDC7BC}"/>
              </a:ext>
            </a:extLst>
          </p:cNvPr>
          <p:cNvSpPr txBox="1"/>
          <p:nvPr/>
        </p:nvSpPr>
        <p:spPr>
          <a:xfrm>
            <a:off x="6466240" y="5243783"/>
            <a:ext cx="407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Photographic Film of Interference Pattern</a:t>
            </a:r>
          </a:p>
          <a:p>
            <a:pPr algn="ctr"/>
            <a:r>
              <a:rPr lang="en-US" dirty="0"/>
              <a:t>(Fresnel Zone Plate for point source)</a:t>
            </a:r>
          </a:p>
        </p:txBody>
      </p:sp>
    </p:spTree>
    <p:extLst>
      <p:ext uri="{BB962C8B-B14F-4D97-AF65-F5344CB8AC3E}">
        <p14:creationId xmlns:p14="http://schemas.microsoft.com/office/powerpoint/2010/main" val="1605591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rigami, diagram, line&#10;&#10;Description automatically generated">
            <a:extLst>
              <a:ext uri="{FF2B5EF4-FFF2-40B4-BE49-F238E27FC236}">
                <a16:creationId xmlns:a16="http://schemas.microsoft.com/office/drawing/2014/main" id="{13369D48-81F4-484E-03F0-5A99AD815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010369"/>
            <a:ext cx="6517747" cy="4634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AE24F5-D0BD-86A8-116C-254A66C5EBA1}"/>
              </a:ext>
            </a:extLst>
          </p:cNvPr>
          <p:cNvSpPr txBox="1"/>
          <p:nvPr/>
        </p:nvSpPr>
        <p:spPr>
          <a:xfrm>
            <a:off x="1604732" y="6415966"/>
            <a:ext cx="9604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https://micro.magnet.fsu.edu/primer/lightandcolor/electromagintro.html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C34549-4D73-9D10-A9E8-C1755F94583F}"/>
              </a:ext>
            </a:extLst>
          </p:cNvPr>
          <p:cNvSpPr/>
          <p:nvPr/>
        </p:nvSpPr>
        <p:spPr>
          <a:xfrm>
            <a:off x="2699238" y="4853354"/>
            <a:ext cx="2189285" cy="896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D81468A7-4A96-5694-85CC-E7C9143D3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761" y="206363"/>
            <a:ext cx="2496312" cy="31211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6E8DC1-E1D9-5532-4C55-65C781FE6340}"/>
              </a:ext>
            </a:extLst>
          </p:cNvPr>
          <p:cNvSpPr txBox="1"/>
          <p:nvPr/>
        </p:nvSpPr>
        <p:spPr>
          <a:xfrm>
            <a:off x="9577783" y="3346981"/>
            <a:ext cx="2411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James Clerk Maxwell</a:t>
            </a:r>
          </a:p>
          <a:p>
            <a:pPr algn="ctr"/>
            <a:r>
              <a:rPr lang="en-US" dirty="0"/>
              <a:t>(1831-1879)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793A3-0CC4-3B6B-8C98-44FB4D579D9D}"/>
              </a:ext>
            </a:extLst>
          </p:cNvPr>
          <p:cNvSpPr txBox="1"/>
          <p:nvPr/>
        </p:nvSpPr>
        <p:spPr>
          <a:xfrm>
            <a:off x="9093998" y="4021293"/>
            <a:ext cx="3510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"A Dynamical Theory of the Electromagnetic Field"</a:t>
            </a:r>
          </a:p>
        </p:txBody>
      </p:sp>
    </p:spTree>
    <p:extLst>
      <p:ext uri="{BB962C8B-B14F-4D97-AF65-F5344CB8AC3E}">
        <p14:creationId xmlns:p14="http://schemas.microsoft.com/office/powerpoint/2010/main" val="3305600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CB1060-E6B3-48A0-BEC9-B63B9DC58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0DDE63-4390-4AF6-B6B5-A5B222515B8A}"/>
              </a:ext>
            </a:extLst>
          </p:cNvPr>
          <p:cNvSpPr/>
          <p:nvPr/>
        </p:nvSpPr>
        <p:spPr>
          <a:xfrm>
            <a:off x="-1" y="6488668"/>
            <a:ext cx="316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https://youtu.be/oq9UsYHyUvo</a:t>
            </a:r>
          </a:p>
        </p:txBody>
      </p:sp>
    </p:spTree>
    <p:extLst>
      <p:ext uri="{BB962C8B-B14F-4D97-AF65-F5344CB8AC3E}">
        <p14:creationId xmlns:p14="http://schemas.microsoft.com/office/powerpoint/2010/main" val="1944067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9FEEB8-CAA1-4E46-95D0-A1B4D91BED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CB274F-B162-4860-9681-FF97150C001E}"/>
              </a:ext>
            </a:extLst>
          </p:cNvPr>
          <p:cNvSpPr/>
          <p:nvPr/>
        </p:nvSpPr>
        <p:spPr>
          <a:xfrm>
            <a:off x="0" y="6488668"/>
            <a:ext cx="316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https://youtu.be/oq9UsYHyUvo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34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F9A17-B47C-4A8E-9FF0-6262BD498B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7021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232162-6770-4CCC-80DB-AAA3CF64BB80}"/>
              </a:ext>
            </a:extLst>
          </p:cNvPr>
          <p:cNvSpPr/>
          <p:nvPr/>
        </p:nvSpPr>
        <p:spPr>
          <a:xfrm>
            <a:off x="21782" y="6488668"/>
            <a:ext cx="316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https://youtu.be/oq9UsYHyUvo</a:t>
            </a:r>
          </a:p>
        </p:txBody>
      </p:sp>
    </p:spTree>
    <p:extLst>
      <p:ext uri="{BB962C8B-B14F-4D97-AF65-F5344CB8AC3E}">
        <p14:creationId xmlns:p14="http://schemas.microsoft.com/office/powerpoint/2010/main" val="770847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B7620E-310F-40D6-BC1B-7A6B7D5D9F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1AE83C-357E-4631-82EB-DD291973F809}"/>
              </a:ext>
            </a:extLst>
          </p:cNvPr>
          <p:cNvSpPr/>
          <p:nvPr/>
        </p:nvSpPr>
        <p:spPr>
          <a:xfrm>
            <a:off x="0" y="6488668"/>
            <a:ext cx="316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https://youtu.be/oq9UsYHyUvo</a:t>
            </a:r>
          </a:p>
        </p:txBody>
      </p:sp>
    </p:spTree>
    <p:extLst>
      <p:ext uri="{BB962C8B-B14F-4D97-AF65-F5344CB8AC3E}">
        <p14:creationId xmlns:p14="http://schemas.microsoft.com/office/powerpoint/2010/main" val="301203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D54318-F567-4180-9333-F7265CA02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5889" y="0"/>
            <a:ext cx="7492181" cy="43654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CD5A8A-8684-4782-96FD-768FB75EE894}"/>
              </a:ext>
            </a:extLst>
          </p:cNvPr>
          <p:cNvSpPr/>
          <p:nvPr/>
        </p:nvSpPr>
        <p:spPr>
          <a:xfrm>
            <a:off x="1700981" y="4457343"/>
            <a:ext cx="9832716" cy="203132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# make a grid the same size of the image</a:t>
            </a:r>
          </a:p>
          <a:p>
            <a:r>
              <a:rPr lang="en-US" dirty="0"/>
              <a:t> M, N = </a:t>
            </a:r>
            <a:r>
              <a:rPr lang="en-US" dirty="0" err="1"/>
              <a:t>input_img.shape</a:t>
            </a:r>
            <a:r>
              <a:rPr lang="en-US" dirty="0"/>
              <a:t> # get image size, rows M, columns N</a:t>
            </a:r>
          </a:p>
          <a:p>
            <a:r>
              <a:rPr lang="en-US" dirty="0"/>
              <a:t> </a:t>
            </a:r>
            <a:r>
              <a:rPr lang="en-US" dirty="0" err="1"/>
              <a:t>kx,ky</a:t>
            </a:r>
            <a:r>
              <a:rPr lang="en-US" dirty="0"/>
              <a:t> = x / (</a:t>
            </a:r>
            <a:r>
              <a:rPr lang="en-US" dirty="0" err="1"/>
              <a:t>dxy</a:t>
            </a:r>
            <a:r>
              <a:rPr lang="en-US" dirty="0"/>
              <a:t> * N), y / (</a:t>
            </a:r>
            <a:r>
              <a:rPr lang="en-US" dirty="0" err="1"/>
              <a:t>dxy</a:t>
            </a:r>
            <a:r>
              <a:rPr lang="en-US" dirty="0"/>
              <a:t> * M)</a:t>
            </a:r>
          </a:p>
          <a:p>
            <a:r>
              <a:rPr lang="en-US" dirty="0"/>
              <a:t> kxy2  = (</a:t>
            </a:r>
            <a:r>
              <a:rPr lang="en-US" dirty="0" err="1"/>
              <a:t>kx</a:t>
            </a:r>
            <a:r>
              <a:rPr lang="en-US" dirty="0"/>
              <a:t> * </a:t>
            </a:r>
            <a:r>
              <a:rPr lang="en-US" dirty="0" err="1"/>
              <a:t>kx</a:t>
            </a:r>
            <a:r>
              <a:rPr lang="en-US" dirty="0"/>
              <a:t>) + (</a:t>
            </a:r>
            <a:r>
              <a:rPr lang="en-US" dirty="0" err="1"/>
              <a:t>ky</a:t>
            </a:r>
            <a:r>
              <a:rPr lang="en-US" dirty="0"/>
              <a:t> * </a:t>
            </a:r>
            <a:r>
              <a:rPr lang="en-US" dirty="0" err="1"/>
              <a:t>ky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compute phase aberration in the grid   </a:t>
            </a:r>
          </a:p>
          <a:p>
            <a:r>
              <a:rPr lang="en-US" dirty="0"/>
              <a:t>_</a:t>
            </a:r>
            <a:r>
              <a:rPr lang="en-US" dirty="0" err="1"/>
              <a:t>ph_abbr</a:t>
            </a:r>
            <a:r>
              <a:rPr lang="en-US" dirty="0"/>
              <a:t>   = </a:t>
            </a:r>
            <a:r>
              <a:rPr lang="en-US" dirty="0" err="1"/>
              <a:t>np.exp</a:t>
            </a:r>
            <a:r>
              <a:rPr lang="en-US" dirty="0"/>
              <a:t>(-1j * </a:t>
            </a:r>
            <a:r>
              <a:rPr lang="en-US" dirty="0" err="1"/>
              <a:t>np.pi</a:t>
            </a:r>
            <a:r>
              <a:rPr lang="en-US" dirty="0"/>
              <a:t> * </a:t>
            </a:r>
            <a:r>
              <a:rPr lang="en-US" dirty="0" err="1"/>
              <a:t>wvlen</a:t>
            </a:r>
            <a:r>
              <a:rPr lang="en-US" dirty="0"/>
              <a:t> * </a:t>
            </a:r>
            <a:r>
              <a:rPr lang="en-US" dirty="0" err="1"/>
              <a:t>zdist</a:t>
            </a:r>
            <a:r>
              <a:rPr lang="en-US" dirty="0"/>
              <a:t> * kxy2)  # Pi * wavelength * Z distance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CC3927-E32B-4F0A-A527-8D169EE2E5A1}"/>
              </a:ext>
            </a:extLst>
          </p:cNvPr>
          <p:cNvSpPr/>
          <p:nvPr/>
        </p:nvSpPr>
        <p:spPr>
          <a:xfrm>
            <a:off x="0" y="6488668"/>
            <a:ext cx="3057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https://youtu.be/_BzEi3PD3Y0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C1534-9D20-4091-9A46-3B386935A06E}"/>
              </a:ext>
            </a:extLst>
          </p:cNvPr>
          <p:cNvSpPr txBox="1"/>
          <p:nvPr/>
        </p:nvSpPr>
        <p:spPr>
          <a:xfrm>
            <a:off x="5916844" y="1592826"/>
            <a:ext cx="18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 complex part)</a:t>
            </a: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5BC128CB-FA44-4DFD-929F-93F42791E53A}"/>
              </a:ext>
            </a:extLst>
          </p:cNvPr>
          <p:cNvSpPr/>
          <p:nvPr/>
        </p:nvSpPr>
        <p:spPr>
          <a:xfrm>
            <a:off x="157317" y="2761288"/>
            <a:ext cx="1543664" cy="312665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08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B7572E-7DD6-4964-AF00-4EE070E3283D}"/>
              </a:ext>
            </a:extLst>
          </p:cNvPr>
          <p:cNvSpPr txBox="1"/>
          <p:nvPr/>
        </p:nvSpPr>
        <p:spPr>
          <a:xfrm>
            <a:off x="498000" y="1182909"/>
            <a:ext cx="221887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err="1"/>
              <a:t>UnsatisfiableError</a:t>
            </a:r>
            <a:r>
              <a:rPr lang="en-US" sz="400" dirty="0"/>
              <a:t>: The following specifications were found</a:t>
            </a:r>
          </a:p>
          <a:p>
            <a:r>
              <a:rPr lang="en-US" sz="400" dirty="0"/>
              <a:t>to be incompatible with the existing python installation in your environment:</a:t>
            </a:r>
          </a:p>
          <a:p>
            <a:endParaRPr lang="en-US" sz="400" dirty="0"/>
          </a:p>
          <a:p>
            <a:r>
              <a:rPr lang="en-US" sz="400" dirty="0"/>
              <a:t>  - </a:t>
            </a:r>
            <a:r>
              <a:rPr lang="en-US" sz="400" dirty="0" err="1"/>
              <a:t>holopy</a:t>
            </a:r>
            <a:r>
              <a:rPr lang="en-US" sz="400" dirty="0"/>
              <a:t> -&gt; python[version='3.5.*|3.6.*']</a:t>
            </a:r>
          </a:p>
          <a:p>
            <a:endParaRPr lang="en-US" sz="400" dirty="0"/>
          </a:p>
          <a:p>
            <a:r>
              <a:rPr lang="en-US" sz="400" dirty="0"/>
              <a:t>If python is on the left-most side of the chain, that's the version you've asked for.</a:t>
            </a:r>
          </a:p>
          <a:p>
            <a:r>
              <a:rPr lang="en-US" sz="400" dirty="0"/>
              <a:t>When python appears to the right, that indicates that the thing on the left is somehow</a:t>
            </a:r>
          </a:p>
          <a:p>
            <a:r>
              <a:rPr lang="en-US" sz="400" dirty="0"/>
              <a:t>not available for the python version you are constrained to.  Your current python version</a:t>
            </a:r>
          </a:p>
          <a:p>
            <a:r>
              <a:rPr lang="en-US" sz="400" dirty="0"/>
              <a:t>is (python=3.7).  Note that </a:t>
            </a:r>
            <a:r>
              <a:rPr lang="en-US" sz="400" dirty="0" err="1"/>
              <a:t>conda</a:t>
            </a:r>
            <a:r>
              <a:rPr lang="en-US" sz="400" dirty="0"/>
              <a:t> will not change your python version to a different minor version</a:t>
            </a:r>
          </a:p>
          <a:p>
            <a:r>
              <a:rPr lang="en-US" sz="400" dirty="0"/>
              <a:t>unless you explicitly specify that.</a:t>
            </a:r>
          </a:p>
          <a:p>
            <a:endParaRPr lang="en-US" sz="400" dirty="0"/>
          </a:p>
          <a:p>
            <a:r>
              <a:rPr lang="en-US" sz="400" dirty="0"/>
              <a:t>The following specifications were found to be incompatible with each other:</a:t>
            </a:r>
          </a:p>
          <a:p>
            <a:endParaRPr lang="en-US" sz="400" dirty="0"/>
          </a:p>
          <a:p>
            <a:r>
              <a:rPr lang="en-US" sz="400" dirty="0"/>
              <a:t>Package </a:t>
            </a:r>
            <a:r>
              <a:rPr lang="en-US" sz="400" dirty="0" err="1"/>
              <a:t>wincertstore</a:t>
            </a:r>
            <a:r>
              <a:rPr lang="en-US" sz="400" dirty="0"/>
              <a:t> conflicts for:</a:t>
            </a:r>
          </a:p>
          <a:p>
            <a:r>
              <a:rPr lang="en-US" sz="400" dirty="0" err="1"/>
              <a:t>holopy</a:t>
            </a:r>
            <a:r>
              <a:rPr lang="en-US" sz="400" dirty="0"/>
              <a:t> -&gt; matplotlib -&gt; </a:t>
            </a:r>
            <a:r>
              <a:rPr lang="en-US" sz="400" dirty="0" err="1"/>
              <a:t>setuptools</a:t>
            </a:r>
            <a:r>
              <a:rPr lang="en-US" sz="400" dirty="0"/>
              <a:t> -&gt; </a:t>
            </a:r>
            <a:r>
              <a:rPr lang="en-US" sz="400" dirty="0" err="1"/>
              <a:t>wincertstore</a:t>
            </a:r>
            <a:r>
              <a:rPr lang="en-US" sz="400" dirty="0"/>
              <a:t>[version='&gt;=0.2']</a:t>
            </a:r>
          </a:p>
          <a:p>
            <a:r>
              <a:rPr lang="en-US" sz="400" dirty="0"/>
              <a:t>python=3.7 -&gt; pip -&gt; </a:t>
            </a:r>
            <a:r>
              <a:rPr lang="en-US" sz="400" dirty="0" err="1"/>
              <a:t>setuptools</a:t>
            </a:r>
            <a:r>
              <a:rPr lang="en-US" sz="400" dirty="0"/>
              <a:t> -&gt; </a:t>
            </a:r>
            <a:r>
              <a:rPr lang="en-US" sz="400" dirty="0" err="1"/>
              <a:t>wincertstore</a:t>
            </a:r>
            <a:r>
              <a:rPr lang="en-US" sz="400" dirty="0"/>
              <a:t>[version='&gt;=0.2']</a:t>
            </a:r>
          </a:p>
          <a:p>
            <a:r>
              <a:rPr lang="en-US" sz="400" dirty="0"/>
              <a:t>Package </a:t>
            </a:r>
            <a:r>
              <a:rPr lang="en-US" sz="400" dirty="0" err="1"/>
              <a:t>setuptools</a:t>
            </a:r>
            <a:r>
              <a:rPr lang="en-US" sz="400" dirty="0"/>
              <a:t> conflicts for:</a:t>
            </a:r>
          </a:p>
          <a:p>
            <a:r>
              <a:rPr lang="en-US" sz="400" dirty="0"/>
              <a:t>python=3.7 -&gt; pip -&gt; </a:t>
            </a:r>
            <a:r>
              <a:rPr lang="en-US" sz="400" dirty="0" err="1"/>
              <a:t>setuptools</a:t>
            </a:r>
            <a:endParaRPr lang="en-US" sz="400" dirty="0"/>
          </a:p>
          <a:p>
            <a:r>
              <a:rPr lang="en-US" sz="400" dirty="0" err="1"/>
              <a:t>holopy</a:t>
            </a:r>
            <a:r>
              <a:rPr lang="en-US" sz="400" dirty="0"/>
              <a:t> -&gt; matplotlib -&gt; </a:t>
            </a:r>
            <a:r>
              <a:rPr lang="en-US" sz="400" dirty="0" err="1"/>
              <a:t>setuptools</a:t>
            </a:r>
            <a:endParaRPr lang="en-US" sz="400" dirty="0"/>
          </a:p>
          <a:p>
            <a:r>
              <a:rPr lang="en-US" sz="400" dirty="0"/>
              <a:t>Package wheel conflicts for:</a:t>
            </a:r>
          </a:p>
          <a:p>
            <a:r>
              <a:rPr lang="en-US" sz="400" dirty="0"/>
              <a:t>python=3.7 -&gt; pip -&gt; wheel</a:t>
            </a:r>
          </a:p>
          <a:p>
            <a:r>
              <a:rPr lang="en-US" sz="400" dirty="0" err="1"/>
              <a:t>holopy</a:t>
            </a:r>
            <a:r>
              <a:rPr lang="en-US" sz="400" dirty="0"/>
              <a:t> -&gt; python=3.6 -&gt; pip -&gt; wheel</a:t>
            </a:r>
          </a:p>
          <a:p>
            <a:r>
              <a:rPr lang="en-US" sz="400" dirty="0"/>
              <a:t>Package </a:t>
            </a:r>
            <a:r>
              <a:rPr lang="en-US" sz="400" dirty="0" err="1"/>
              <a:t>certifi</a:t>
            </a:r>
            <a:r>
              <a:rPr lang="en-US" sz="400" dirty="0"/>
              <a:t> conflicts for:</a:t>
            </a:r>
          </a:p>
          <a:p>
            <a:r>
              <a:rPr lang="en-US" sz="400" dirty="0" err="1"/>
              <a:t>holopy</a:t>
            </a:r>
            <a:r>
              <a:rPr lang="en-US" sz="400" dirty="0"/>
              <a:t> -&gt; matplotlib -&gt; </a:t>
            </a:r>
            <a:r>
              <a:rPr lang="en-US" sz="400" dirty="0" err="1"/>
              <a:t>setuptools</a:t>
            </a:r>
            <a:r>
              <a:rPr lang="en-US" sz="400" dirty="0"/>
              <a:t> -&gt; </a:t>
            </a:r>
            <a:r>
              <a:rPr lang="en-US" sz="400" dirty="0" err="1"/>
              <a:t>certifi</a:t>
            </a:r>
            <a:r>
              <a:rPr lang="en-US" sz="400" dirty="0"/>
              <a:t>[version='&gt;=2016.09']</a:t>
            </a:r>
          </a:p>
          <a:p>
            <a:r>
              <a:rPr lang="en-US" sz="400" dirty="0" err="1"/>
              <a:t>holopy</a:t>
            </a:r>
            <a:r>
              <a:rPr lang="en-US" sz="400" dirty="0"/>
              <a:t> -&gt; python=3.6 -&gt; pip -&gt; requests -&gt; </a:t>
            </a:r>
            <a:r>
              <a:rPr lang="en-US" sz="400" dirty="0" err="1"/>
              <a:t>certifi</a:t>
            </a:r>
            <a:r>
              <a:rPr lang="en-US" sz="400" dirty="0"/>
              <a:t>[version='&gt;=2017.4.17']</a:t>
            </a:r>
          </a:p>
          <a:p>
            <a:r>
              <a:rPr lang="en-US" sz="400" dirty="0"/>
              <a:t>python=3.7 -&gt; pip -&gt; </a:t>
            </a:r>
            <a:r>
              <a:rPr lang="en-US" sz="400" dirty="0" err="1"/>
              <a:t>setuptools</a:t>
            </a:r>
            <a:r>
              <a:rPr lang="en-US" sz="400" dirty="0"/>
              <a:t> -&gt; </a:t>
            </a:r>
            <a:r>
              <a:rPr lang="en-US" sz="400" dirty="0" err="1"/>
              <a:t>certifi</a:t>
            </a:r>
            <a:r>
              <a:rPr lang="en-US" sz="400" dirty="0"/>
              <a:t>[version='&gt;=2016.09']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F4C0162-A95C-431C-9228-7494685CC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32" y="3638945"/>
            <a:ext cx="12309989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So I installed python 3.6 by typing…..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conda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create --name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holo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python=3.6 pip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 Unicode MS"/>
              </a:rPr>
              <a:t>(https://mlpipes.com/changing-the-python-version-in-conda/)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 Unicode MS"/>
              </a:rPr>
              <a:t>Then activate the new environment type …. </a:t>
            </a:r>
            <a:r>
              <a:rPr lang="en-US" altLang="en-US" sz="1600" dirty="0" err="1">
                <a:latin typeface="Arial Unicode MS"/>
              </a:rPr>
              <a:t>conda</a:t>
            </a:r>
            <a:r>
              <a:rPr lang="en-US" altLang="en-US" sz="1600" dirty="0">
                <a:latin typeface="Arial Unicode MS"/>
              </a:rPr>
              <a:t> activate </a:t>
            </a:r>
            <a:r>
              <a:rPr lang="en-US" altLang="en-US" sz="1600" dirty="0" err="1">
                <a:latin typeface="Arial Unicode MS"/>
              </a:rPr>
              <a:t>holo</a:t>
            </a:r>
            <a:endParaRPr lang="en-US" altLang="en-US" sz="16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 Unicode MS"/>
              </a:rPr>
              <a:t>And try again by typing ….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 Unicode MS"/>
              </a:rPr>
              <a:t>BTW to deactivate the environment type…  </a:t>
            </a:r>
            <a:r>
              <a:rPr lang="en-US" altLang="en-US" sz="1600" dirty="0" err="1">
                <a:latin typeface="Arial Unicode MS"/>
              </a:rPr>
              <a:t>c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onda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deactivate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Finally I created a shortcut that would launch IDLE using Python 3.6 following these directions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 Unicode MS"/>
              </a:rPr>
              <a:t>Adding this in the target of the shortcut "C:\Users\ThomasZimmerman\Anaconda3\envs\holo\Lib\idlelib\idle.pyw"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 Unicode MS"/>
              </a:rPr>
              <a:t>https://stackoverflow.com/questions/34881105/how-to-run-idle-for-python-3-in-a-conda-environment/47986798#47986798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4591A-82E8-4271-8443-2F88DF827712}"/>
              </a:ext>
            </a:extLst>
          </p:cNvPr>
          <p:cNvSpPr txBox="1"/>
          <p:nvPr/>
        </p:nvSpPr>
        <p:spPr>
          <a:xfrm flipH="1">
            <a:off x="203032" y="141289"/>
            <a:ext cx="1153668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 try and install </a:t>
            </a:r>
            <a:r>
              <a:rPr lang="en-US" dirty="0" err="1"/>
              <a:t>holopy</a:t>
            </a:r>
            <a:r>
              <a:rPr lang="en-US" dirty="0"/>
              <a:t> opening a terminal and typing …. </a:t>
            </a:r>
            <a:r>
              <a:rPr lang="en-US" altLang="en-US" dirty="0" err="1">
                <a:latin typeface="Arial" panose="020B0604020202020204" pitchFamily="34" charset="0"/>
              </a:rPr>
              <a:t>conda</a:t>
            </a:r>
            <a:r>
              <a:rPr lang="en-US" altLang="en-US" sz="1200" dirty="0">
                <a:latin typeface="Arial Unicode MS"/>
              </a:rPr>
              <a:t> </a:t>
            </a:r>
            <a:r>
              <a:rPr lang="en-US" altLang="en-US" dirty="0">
                <a:latin typeface="Arial" panose="020B0604020202020204" pitchFamily="34" charset="0"/>
              </a:rPr>
              <a:t>install</a:t>
            </a:r>
            <a:r>
              <a:rPr lang="en-US" altLang="en-US" sz="1200" dirty="0">
                <a:latin typeface="Arial Unicode MS"/>
              </a:rPr>
              <a:t> </a:t>
            </a:r>
            <a:r>
              <a:rPr lang="en-US" altLang="en-US" sz="2800" dirty="0">
                <a:latin typeface="Arial" panose="020B0604020202020204" pitchFamily="34" charset="0"/>
              </a:rPr>
              <a:t>-</a:t>
            </a:r>
            <a:r>
              <a:rPr lang="en-US" altLang="en-US" dirty="0">
                <a:latin typeface="Arial" panose="020B0604020202020204" pitchFamily="34" charset="0"/>
              </a:rPr>
              <a:t>c</a:t>
            </a:r>
            <a:r>
              <a:rPr lang="en-US" altLang="en-US" sz="1200" dirty="0">
                <a:latin typeface="Arial Unicode MS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conda</a:t>
            </a:r>
            <a:r>
              <a:rPr lang="en-US" altLang="en-US" sz="2800" dirty="0">
                <a:latin typeface="Arial" panose="020B0604020202020204" pitchFamily="34" charset="0"/>
              </a:rPr>
              <a:t>-</a:t>
            </a:r>
            <a:r>
              <a:rPr lang="en-US" altLang="en-US" dirty="0">
                <a:latin typeface="Arial" panose="020B0604020202020204" pitchFamily="34" charset="0"/>
              </a:rPr>
              <a:t>forge</a:t>
            </a:r>
            <a:r>
              <a:rPr lang="en-US" altLang="en-US" sz="1200" dirty="0">
                <a:latin typeface="Arial Unicode MS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holopy</a:t>
            </a:r>
            <a:r>
              <a:rPr lang="en-US" altLang="en-US" sz="1050" dirty="0"/>
              <a:t> </a:t>
            </a:r>
            <a:endParaRPr lang="en-US" dirty="0"/>
          </a:p>
          <a:p>
            <a:r>
              <a:rPr lang="en-US" dirty="0"/>
              <a:t>I get this error…</a:t>
            </a:r>
          </a:p>
        </p:txBody>
      </p:sp>
    </p:spTree>
    <p:extLst>
      <p:ext uri="{BB962C8B-B14F-4D97-AF65-F5344CB8AC3E}">
        <p14:creationId xmlns:p14="http://schemas.microsoft.com/office/powerpoint/2010/main" val="1197741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4F159E-5737-427D-87DE-D043464C88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2992"/>
            <a:ext cx="5515897" cy="19369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65F2B2-EF13-4C89-B296-AD1EEBAE56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6126" y="803756"/>
            <a:ext cx="5515897" cy="1640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3D7D7-0E50-43EC-AB83-3DA77F1F3CD3}"/>
              </a:ext>
            </a:extLst>
          </p:cNvPr>
          <p:cNvSpPr txBox="1"/>
          <p:nvPr/>
        </p:nvSpPr>
        <p:spPr>
          <a:xfrm>
            <a:off x="707924" y="330288"/>
            <a:ext cx="3805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+2       -1        -2    +148      -4       +1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A5CA3-3BEB-4D52-A39A-43DCB4312DD5}"/>
              </a:ext>
            </a:extLst>
          </p:cNvPr>
          <p:cNvSpPr txBox="1"/>
          <p:nvPr/>
        </p:nvSpPr>
        <p:spPr>
          <a:xfrm>
            <a:off x="6084050" y="403646"/>
            <a:ext cx="3861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+2       -1     +35      +72      +35       +1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3A096C-0279-4AAC-A437-B114C90DD3AB}"/>
              </a:ext>
            </a:extLst>
          </p:cNvPr>
          <p:cNvCxnSpPr>
            <a:cxnSpLocks/>
          </p:cNvCxnSpPr>
          <p:nvPr/>
        </p:nvCxnSpPr>
        <p:spPr>
          <a:xfrm>
            <a:off x="955426" y="2252424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6E436-BCA4-46EC-91AC-B82091D82D65}"/>
              </a:ext>
            </a:extLst>
          </p:cNvPr>
          <p:cNvCxnSpPr>
            <a:cxnSpLocks/>
          </p:cNvCxnSpPr>
          <p:nvPr/>
        </p:nvCxnSpPr>
        <p:spPr>
          <a:xfrm>
            <a:off x="2778971" y="2252424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A0B6FA-8B04-4EB8-981E-732240B175E7}"/>
              </a:ext>
            </a:extLst>
          </p:cNvPr>
          <p:cNvCxnSpPr>
            <a:cxnSpLocks/>
          </p:cNvCxnSpPr>
          <p:nvPr/>
        </p:nvCxnSpPr>
        <p:spPr>
          <a:xfrm>
            <a:off x="4239909" y="2252424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52E4AC-AA58-47A4-9F5E-6E9000CC6AA4}"/>
              </a:ext>
            </a:extLst>
          </p:cNvPr>
          <p:cNvCxnSpPr>
            <a:cxnSpLocks/>
          </p:cNvCxnSpPr>
          <p:nvPr/>
        </p:nvCxnSpPr>
        <p:spPr>
          <a:xfrm>
            <a:off x="6288579" y="2252423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3C19D9-0287-4E5F-8244-C0254AF5226B}"/>
              </a:ext>
            </a:extLst>
          </p:cNvPr>
          <p:cNvCxnSpPr>
            <a:cxnSpLocks/>
          </p:cNvCxnSpPr>
          <p:nvPr/>
        </p:nvCxnSpPr>
        <p:spPr>
          <a:xfrm>
            <a:off x="7513034" y="2252423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7EB142-9DC2-4742-93B7-761EFE5352B1}"/>
              </a:ext>
            </a:extLst>
          </p:cNvPr>
          <p:cNvCxnSpPr>
            <a:cxnSpLocks/>
          </p:cNvCxnSpPr>
          <p:nvPr/>
        </p:nvCxnSpPr>
        <p:spPr>
          <a:xfrm>
            <a:off x="8301310" y="2252423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84179B-9A5D-40A1-B58D-605FD719A0D0}"/>
              </a:ext>
            </a:extLst>
          </p:cNvPr>
          <p:cNvCxnSpPr>
            <a:cxnSpLocks/>
          </p:cNvCxnSpPr>
          <p:nvPr/>
        </p:nvCxnSpPr>
        <p:spPr>
          <a:xfrm>
            <a:off x="8958206" y="2252422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629603-E389-437D-8355-E4C25AD70B7D}"/>
              </a:ext>
            </a:extLst>
          </p:cNvPr>
          <p:cNvCxnSpPr>
            <a:cxnSpLocks/>
          </p:cNvCxnSpPr>
          <p:nvPr/>
        </p:nvCxnSpPr>
        <p:spPr>
          <a:xfrm>
            <a:off x="9678164" y="2252422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D367C6-E05E-4FEF-8020-AD6FDA36288A}"/>
              </a:ext>
            </a:extLst>
          </p:cNvPr>
          <p:cNvCxnSpPr>
            <a:cxnSpLocks/>
          </p:cNvCxnSpPr>
          <p:nvPr/>
        </p:nvCxnSpPr>
        <p:spPr>
          <a:xfrm>
            <a:off x="2778971" y="3634534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3C6E3A-F0AA-41E4-B462-8C2820B60B3C}"/>
              </a:ext>
            </a:extLst>
          </p:cNvPr>
          <p:cNvCxnSpPr>
            <a:cxnSpLocks/>
          </p:cNvCxnSpPr>
          <p:nvPr/>
        </p:nvCxnSpPr>
        <p:spPr>
          <a:xfrm>
            <a:off x="7513034" y="3634533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1ADCE7-18AB-4638-BF88-E7E1B8F2D109}"/>
              </a:ext>
            </a:extLst>
          </p:cNvPr>
          <p:cNvCxnSpPr>
            <a:cxnSpLocks/>
          </p:cNvCxnSpPr>
          <p:nvPr/>
        </p:nvCxnSpPr>
        <p:spPr>
          <a:xfrm>
            <a:off x="8301310" y="3634533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168D25-082A-4921-955C-19B9AD3B69DE}"/>
              </a:ext>
            </a:extLst>
          </p:cNvPr>
          <p:cNvCxnSpPr>
            <a:cxnSpLocks/>
          </p:cNvCxnSpPr>
          <p:nvPr/>
        </p:nvCxnSpPr>
        <p:spPr>
          <a:xfrm>
            <a:off x="8958206" y="3634532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F579EE-E01B-47DA-B607-4C47ABFF35AE}"/>
              </a:ext>
            </a:extLst>
          </p:cNvPr>
          <p:cNvCxnSpPr>
            <a:cxnSpLocks/>
          </p:cNvCxnSpPr>
          <p:nvPr/>
        </p:nvCxnSpPr>
        <p:spPr>
          <a:xfrm>
            <a:off x="2778971" y="5016645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0BCA98-DC4F-43D3-9D8D-7C2265014152}"/>
              </a:ext>
            </a:extLst>
          </p:cNvPr>
          <p:cNvCxnSpPr>
            <a:cxnSpLocks/>
          </p:cNvCxnSpPr>
          <p:nvPr/>
        </p:nvCxnSpPr>
        <p:spPr>
          <a:xfrm>
            <a:off x="8301310" y="5016644"/>
            <a:ext cx="0" cy="1113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4EE1551-3230-4F01-A889-AAE8A2CEAE86}"/>
              </a:ext>
            </a:extLst>
          </p:cNvPr>
          <p:cNvSpPr txBox="1"/>
          <p:nvPr/>
        </p:nvSpPr>
        <p:spPr>
          <a:xfrm flipH="1">
            <a:off x="10063755" y="2606239"/>
            <a:ext cx="21282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d&gt;0</a:t>
            </a:r>
          </a:p>
          <a:p>
            <a:r>
              <a:rPr lang="en-US" sz="4000" dirty="0"/>
              <a:t> </a:t>
            </a:r>
          </a:p>
          <a:p>
            <a:r>
              <a:rPr lang="en-US" sz="4000" dirty="0"/>
              <a:t>d&gt;10</a:t>
            </a:r>
          </a:p>
          <a:p>
            <a:endParaRPr lang="en-US" sz="4000" dirty="0"/>
          </a:p>
          <a:p>
            <a:r>
              <a:rPr lang="en-US" sz="4000" dirty="0" err="1"/>
              <a:t>dmax</a:t>
            </a:r>
            <a:r>
              <a:rPr lang="en-US" sz="4000" dirty="0"/>
              <a:t>&gt;10</a:t>
            </a:r>
          </a:p>
        </p:txBody>
      </p:sp>
    </p:spTree>
    <p:extLst>
      <p:ext uri="{BB962C8B-B14F-4D97-AF65-F5344CB8AC3E}">
        <p14:creationId xmlns:p14="http://schemas.microsoft.com/office/powerpoint/2010/main" val="2594412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E5218-8ABC-488A-BB0A-09511CB25B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08" y="785704"/>
            <a:ext cx="4287711" cy="49102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31CAF4-D12B-4E4F-AA3C-9EBF8D5DF144}"/>
              </a:ext>
            </a:extLst>
          </p:cNvPr>
          <p:cNvSpPr/>
          <p:nvPr/>
        </p:nvSpPr>
        <p:spPr>
          <a:xfrm>
            <a:off x="2868817" y="-6715"/>
            <a:ext cx="66282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Canny Edge Detection Process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C5FD28-4B82-40D4-9F56-3B316E4F1BFE}"/>
              </a:ext>
            </a:extLst>
          </p:cNvPr>
          <p:cNvSpPr/>
          <p:nvPr/>
        </p:nvSpPr>
        <p:spPr>
          <a:xfrm>
            <a:off x="0" y="6592840"/>
            <a:ext cx="121919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An improved image processing technique for asphalt concrete X-ray CT images Jun 2013, </a:t>
            </a:r>
            <a:r>
              <a:rPr lang="en-US" sz="1100" dirty="0" err="1"/>
              <a:t>Habtamu</a:t>
            </a:r>
            <a:r>
              <a:rPr lang="en-US" sz="1100" dirty="0"/>
              <a:t> M. </a:t>
            </a:r>
            <a:r>
              <a:rPr lang="en-US" sz="1100" dirty="0" err="1"/>
              <a:t>Zelelew</a:t>
            </a:r>
            <a:r>
              <a:rPr lang="en-US" sz="1100" dirty="0"/>
              <a:t>, HM et al.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BAB194-0AA0-4844-8485-6BA6D7537E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449" y="878171"/>
            <a:ext cx="3535268" cy="1721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51D827-6F47-4D51-BB82-46CAC889BD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7647" y="785703"/>
            <a:ext cx="1538834" cy="1702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9DCBE6-66A5-4977-B692-5CBA99A932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0411" y="785703"/>
            <a:ext cx="1554473" cy="17023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5224AA-ED48-448D-86AB-81956EC3FAC2}"/>
              </a:ext>
            </a:extLst>
          </p:cNvPr>
          <p:cNvSpPr/>
          <p:nvPr/>
        </p:nvSpPr>
        <p:spPr>
          <a:xfrm>
            <a:off x="5958348" y="635036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 dirty="0"/>
              <a:t>https://www.mathworks.com/help/images/apply-gaussian-smoothing-filters-to-images.html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9F889F8-66BC-4DBE-B9C3-71EBD71B8591}"/>
              </a:ext>
            </a:extLst>
          </p:cNvPr>
          <p:cNvGrpSpPr/>
          <p:nvPr/>
        </p:nvGrpSpPr>
        <p:grpSpPr>
          <a:xfrm>
            <a:off x="4460751" y="2951269"/>
            <a:ext cx="4093313" cy="1307039"/>
            <a:chOff x="4529577" y="2842173"/>
            <a:chExt cx="5515897" cy="200965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3BC9FD-ACDB-43F9-9E2E-E85F92612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29577" y="2914877"/>
              <a:ext cx="5515897" cy="193695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DAECBF-8217-4D2A-8A0C-DD64380C8C40}"/>
                </a:ext>
              </a:extLst>
            </p:cNvPr>
            <p:cNvSpPr txBox="1"/>
            <p:nvPr/>
          </p:nvSpPr>
          <p:spPr>
            <a:xfrm>
              <a:off x="5089385" y="2842173"/>
              <a:ext cx="4044156" cy="520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+2       -1        -2    +148      -4       +1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CBFE9C0-832C-4A7D-AA26-77453A271FA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3716" y="3167619"/>
            <a:ext cx="3791973" cy="11276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B49869-8CA4-4D84-AA5A-0FC1190A2CC1}"/>
              </a:ext>
            </a:extLst>
          </p:cNvPr>
          <p:cNvSpPr txBox="1"/>
          <p:nvPr/>
        </p:nvSpPr>
        <p:spPr>
          <a:xfrm>
            <a:off x="8630296" y="2923269"/>
            <a:ext cx="2905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+2       -1     +35      +72      +35       +1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58414E9-5F85-4074-9E7F-3EAB928BEB5B}"/>
              </a:ext>
            </a:extLst>
          </p:cNvPr>
          <p:cNvSpPr/>
          <p:nvPr/>
        </p:nvSpPr>
        <p:spPr>
          <a:xfrm>
            <a:off x="9986480" y="2923268"/>
            <a:ext cx="366887" cy="3077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2E68FFD-99D9-4A14-98AF-E3F7BADD6F3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1790" y="4395042"/>
            <a:ext cx="2728549" cy="18185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D82E1DF-19FB-40DD-B4CB-6EC3024711E1}"/>
              </a:ext>
            </a:extLst>
          </p:cNvPr>
          <p:cNvSpPr txBox="1"/>
          <p:nvPr/>
        </p:nvSpPr>
        <p:spPr>
          <a:xfrm>
            <a:off x="7877324" y="4406427"/>
            <a:ext cx="38593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Definitely Edge</a:t>
            </a:r>
          </a:p>
          <a:p>
            <a:endParaRPr lang="en-US" dirty="0"/>
          </a:p>
          <a:p>
            <a:r>
              <a:rPr lang="en-US" dirty="0"/>
              <a:t>Edge only if connected to Definite Edge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Never an Edge</a:t>
            </a:r>
          </a:p>
        </p:txBody>
      </p:sp>
    </p:spTree>
    <p:extLst>
      <p:ext uri="{BB962C8B-B14F-4D97-AF65-F5344CB8AC3E}">
        <p14:creationId xmlns:p14="http://schemas.microsoft.com/office/powerpoint/2010/main" val="2493474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695108-77DB-4B08-B6DC-24F867834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8659" y="2104104"/>
            <a:ext cx="12152671" cy="30381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421BDC-6A17-451A-9FFA-C5A7FDCDDF04}"/>
              </a:ext>
            </a:extLst>
          </p:cNvPr>
          <p:cNvSpPr/>
          <p:nvPr/>
        </p:nvSpPr>
        <p:spPr>
          <a:xfrm>
            <a:off x="2261419" y="6479458"/>
            <a:ext cx="99305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https://www.legupcomputing.com/blog/index.php/2017/08/25/canny-edge-detector-using-legup/</a:t>
            </a:r>
          </a:p>
        </p:txBody>
      </p:sp>
    </p:spTree>
    <p:extLst>
      <p:ext uri="{BB962C8B-B14F-4D97-AF65-F5344CB8AC3E}">
        <p14:creationId xmlns:p14="http://schemas.microsoft.com/office/powerpoint/2010/main" val="3846668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67BFEE5-452B-48C0-999C-43B6AA3C7915}"/>
              </a:ext>
            </a:extLst>
          </p:cNvPr>
          <p:cNvGrpSpPr/>
          <p:nvPr/>
        </p:nvGrpSpPr>
        <p:grpSpPr>
          <a:xfrm>
            <a:off x="200557" y="2080115"/>
            <a:ext cx="11912785" cy="2383729"/>
            <a:chOff x="1763886" y="988736"/>
            <a:chExt cx="10117087" cy="17741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0BBB25-8B36-49F7-B750-71707D9C2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11743" y="1060558"/>
              <a:ext cx="7669230" cy="17023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B4769C-72B6-40EC-B0CB-EF87CD85A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63886" y="988736"/>
              <a:ext cx="2522758" cy="1774128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A035A-01E2-4D14-A1B1-55B400867396}"/>
              </a:ext>
            </a:extLst>
          </p:cNvPr>
          <p:cNvSpPr/>
          <p:nvPr/>
        </p:nvSpPr>
        <p:spPr>
          <a:xfrm>
            <a:off x="3171083" y="6478299"/>
            <a:ext cx="90304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https://www.pyimagesearch.com/2019/03/04/holistically-nested-edge-detection-with-opencv-and-deep-learning/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DC75D-D843-4A23-9E03-7943ACF99466}"/>
              </a:ext>
            </a:extLst>
          </p:cNvPr>
          <p:cNvSpPr/>
          <p:nvPr/>
        </p:nvSpPr>
        <p:spPr>
          <a:xfrm>
            <a:off x="2751551" y="375010"/>
            <a:ext cx="73132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Canny Edge Detection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86789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ont, receipt, screenshot&#10;&#10;Description automatically generated">
            <a:extLst>
              <a:ext uri="{FF2B5EF4-FFF2-40B4-BE49-F238E27FC236}">
                <a16:creationId xmlns:a16="http://schemas.microsoft.com/office/drawing/2014/main" id="{12F1293C-2E14-0955-7A3D-56D0C9FD4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63" y="72702"/>
            <a:ext cx="7805393" cy="6437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8B9C36-A4A2-695A-77E4-0D25366DA582}"/>
              </a:ext>
            </a:extLst>
          </p:cNvPr>
          <p:cNvSpPr txBox="1"/>
          <p:nvPr/>
        </p:nvSpPr>
        <p:spPr>
          <a:xfrm>
            <a:off x="1604732" y="6415966"/>
            <a:ext cx="9604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https://micro.magnet.fsu.edu/primer/lightandcolor/electromagintro.html</a:t>
            </a:r>
          </a:p>
        </p:txBody>
      </p:sp>
    </p:spTree>
    <p:extLst>
      <p:ext uri="{BB962C8B-B14F-4D97-AF65-F5344CB8AC3E}">
        <p14:creationId xmlns:p14="http://schemas.microsoft.com/office/powerpoint/2010/main" val="3999277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1291AC1-6892-43D3-8D22-9567F2BCE8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00" y="3149600"/>
            <a:ext cx="4962426" cy="36461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770113-929B-4B7B-8FA8-836B5F260D57}"/>
              </a:ext>
            </a:extLst>
          </p:cNvPr>
          <p:cNvSpPr/>
          <p:nvPr/>
        </p:nvSpPr>
        <p:spPr>
          <a:xfrm>
            <a:off x="68827" y="6487956"/>
            <a:ext cx="2758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http://i.stack.imgur.com/GvsBA.jpg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4FD4-45CA-42A6-8A37-0BD8D8B8CC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00" y="0"/>
            <a:ext cx="4838868" cy="33667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1DAB75-86BE-4705-80F9-3AF2F89A87A8}"/>
              </a:ext>
            </a:extLst>
          </p:cNvPr>
          <p:cNvSpPr/>
          <p:nvPr/>
        </p:nvSpPr>
        <p:spPr>
          <a:xfrm>
            <a:off x="6027173" y="629408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 dirty="0"/>
              <a:t>https://www.legupcomputing.com/blog/index.php/2017/08/25/canny-edge-detector-using-legup/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2C693F-75F3-4D4F-BCC0-E36744898C47}"/>
              </a:ext>
            </a:extLst>
          </p:cNvPr>
          <p:cNvSpPr txBox="1"/>
          <p:nvPr/>
        </p:nvSpPr>
        <p:spPr>
          <a:xfrm>
            <a:off x="1477134" y="533104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1/16*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77A790-051B-49EE-BDF9-FA936AF0406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2215" y="518358"/>
            <a:ext cx="3567046" cy="16698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4C4D74-A04E-47CC-8D32-4D62C0B88089}"/>
              </a:ext>
            </a:extLst>
          </p:cNvPr>
          <p:cNvSpPr/>
          <p:nvPr/>
        </p:nvSpPr>
        <p:spPr>
          <a:xfrm>
            <a:off x="6187151" y="6555692"/>
            <a:ext cx="6004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Sobel Convolution Kernels https://homepages.inf.ed.ac.uk/rbf/HIPR2/sobel.htm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45AE53-6A61-4D83-874E-ED737B188BDA}"/>
              </a:ext>
            </a:extLst>
          </p:cNvPr>
          <p:cNvSpPr/>
          <p:nvPr/>
        </p:nvSpPr>
        <p:spPr>
          <a:xfrm>
            <a:off x="6664955" y="0"/>
            <a:ext cx="45380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Sobel Convolution Kernels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DE36CD-AB41-4C20-A280-1CCF243559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7738" y="4181868"/>
            <a:ext cx="6096000" cy="19582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23FD0D-D19E-4E2B-AFC5-06E30A1A6EB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5979" y="2265177"/>
            <a:ext cx="6095991" cy="195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938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4A49A-AC45-48EF-86AF-3D03896142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702" y="1959282"/>
            <a:ext cx="5311739" cy="26448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10638D-3C29-4664-854A-86B1FBB93131}"/>
              </a:ext>
            </a:extLst>
          </p:cNvPr>
          <p:cNvSpPr/>
          <p:nvPr/>
        </p:nvSpPr>
        <p:spPr>
          <a:xfrm>
            <a:off x="6835702" y="4888824"/>
            <a:ext cx="50971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gradient, represented by the blue arrows, denote the direction of greatest change of a scalar function. The values of the function are represented in greyscale and increase in value from white (low) to dark (high).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D99E2-050B-4900-B88D-2E0472811D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938" y="1614859"/>
            <a:ext cx="6234284" cy="3435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6E0201-E2DA-4C02-B333-199D9D5E977D}"/>
              </a:ext>
            </a:extLst>
          </p:cNvPr>
          <p:cNvSpPr/>
          <p:nvPr/>
        </p:nvSpPr>
        <p:spPr>
          <a:xfrm>
            <a:off x="528320" y="489871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divergence of different vector fields. The divergence of vectors from point (</a:t>
            </a:r>
            <a:r>
              <a:rPr lang="en-US" dirty="0" err="1"/>
              <a:t>x,y</a:t>
            </a:r>
            <a:r>
              <a:rPr lang="en-US" dirty="0"/>
              <a:t>) equals the sum of the partial derivative-with-respect-to-x of the x-component and the partial derivative-with-respect-to-y of the y-component at that point: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1A24A-DA56-4FE0-BADA-A20197907889}"/>
              </a:ext>
            </a:extLst>
          </p:cNvPr>
          <p:cNvSpPr/>
          <p:nvPr/>
        </p:nvSpPr>
        <p:spPr>
          <a:xfrm>
            <a:off x="934720" y="158788"/>
            <a:ext cx="103835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Laplace operator is a second order differential operator in the </a:t>
            </a:r>
            <a:r>
              <a:rPr lang="en-US" i="1" dirty="0"/>
              <a:t>n</a:t>
            </a:r>
            <a:r>
              <a:rPr lang="en-US" dirty="0"/>
              <a:t>-dimensional </a:t>
            </a:r>
            <a:r>
              <a:rPr lang="en-US" dirty="0">
                <a:hlinkClick r:id="rId4" tooltip="Euclidean space"/>
              </a:rPr>
              <a:t>Euclidean space</a:t>
            </a:r>
            <a:r>
              <a:rPr lang="en-US" dirty="0"/>
              <a:t>, defined as the </a:t>
            </a:r>
            <a:r>
              <a:rPr lang="en-US" dirty="0">
                <a:hlinkClick r:id="rId5" tooltip="Divergence"/>
              </a:rPr>
              <a:t>divergence</a:t>
            </a:r>
            <a:r>
              <a:rPr lang="en-US" dirty="0"/>
              <a:t> (∇·) of the </a:t>
            </a:r>
            <a:r>
              <a:rPr lang="en-US" dirty="0">
                <a:hlinkClick r:id="rId6" tooltip="Gradient"/>
              </a:rPr>
              <a:t>gradient</a:t>
            </a:r>
            <a:r>
              <a:rPr lang="en-US" dirty="0"/>
              <a:t> (∇</a:t>
            </a:r>
            <a:r>
              <a:rPr lang="en-US" i="1" dirty="0"/>
              <a:t>f </a:t>
            </a:r>
            <a:r>
              <a:rPr lang="en-US" dirty="0"/>
              <a:t>). Thus if </a:t>
            </a:r>
            <a:r>
              <a:rPr lang="en-US" i="1" dirty="0"/>
              <a:t>f</a:t>
            </a:r>
            <a:r>
              <a:rPr lang="en-US" dirty="0"/>
              <a:t> is a </a:t>
            </a:r>
            <a:r>
              <a:rPr lang="en-US" dirty="0">
                <a:hlinkClick r:id="rId7" tooltip="Derivative"/>
              </a:rPr>
              <a:t>twice-differentiable</a:t>
            </a:r>
            <a:r>
              <a:rPr lang="en-US" dirty="0"/>
              <a:t> </a:t>
            </a:r>
            <a:r>
              <a:rPr lang="en-US" dirty="0">
                <a:hlinkClick r:id="rId8" tooltip="Real-valued function"/>
              </a:rPr>
              <a:t>real-valued function</a:t>
            </a:r>
            <a:r>
              <a:rPr lang="en-US" dirty="0"/>
              <a:t>, then the Laplacian of </a:t>
            </a:r>
            <a:r>
              <a:rPr lang="en-US" i="1" dirty="0"/>
              <a:t>f</a:t>
            </a:r>
            <a:r>
              <a:rPr lang="en-US" dirty="0"/>
              <a:t> is defined by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CCD043D-3D34-4A3B-98B8-B8D7843C3D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34080" y="996236"/>
            <a:ext cx="4614277" cy="67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09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AD5CA-F475-F211-D35D-E1FA1B3797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7" b="5674"/>
          <a:stretch/>
        </p:blipFill>
        <p:spPr>
          <a:xfrm>
            <a:off x="1737049" y="1412378"/>
            <a:ext cx="8817597" cy="4774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F431BA-6925-F8B7-ED2C-C210E6E46888}"/>
              </a:ext>
            </a:extLst>
          </p:cNvPr>
          <p:cNvSpPr txBox="1"/>
          <p:nvPr/>
        </p:nvSpPr>
        <p:spPr>
          <a:xfrm>
            <a:off x="1604732" y="6415966"/>
            <a:ext cx="9604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https://micro.magnet.fsu.edu/primer/lightandcolor/electromagintro.html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50C7B-89B5-68CE-9B2E-AC5B42C4E760}"/>
              </a:ext>
            </a:extLst>
          </p:cNvPr>
          <p:cNvSpPr/>
          <p:nvPr/>
        </p:nvSpPr>
        <p:spPr>
          <a:xfrm>
            <a:off x="1737049" y="1006811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Same wavelength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00091-3376-F5AD-86A7-E339CA81A4F1}"/>
              </a:ext>
            </a:extLst>
          </p:cNvPr>
          <p:cNvSpPr/>
          <p:nvPr/>
        </p:nvSpPr>
        <p:spPr>
          <a:xfrm>
            <a:off x="4267200" y="859665"/>
            <a:ext cx="18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E vectors vibrate in parallel planes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CBEBE8-AFCE-5FC3-AB82-8EBAA3FBE3EB}"/>
              </a:ext>
            </a:extLst>
          </p:cNvPr>
          <p:cNvSpPr/>
          <p:nvPr/>
        </p:nvSpPr>
        <p:spPr>
          <a:xfrm>
            <a:off x="6520543" y="951997"/>
            <a:ext cx="182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Same phase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F58950-7757-3B46-6F84-E992A4737351}"/>
              </a:ext>
            </a:extLst>
          </p:cNvPr>
          <p:cNvSpPr/>
          <p:nvPr/>
        </p:nvSpPr>
        <p:spPr>
          <a:xfrm>
            <a:off x="8863483" y="928273"/>
            <a:ext cx="129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Coaxial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DCEDE-C312-08EC-9584-3C27E5E08370}"/>
              </a:ext>
            </a:extLst>
          </p:cNvPr>
          <p:cNvSpPr txBox="1"/>
          <p:nvPr/>
        </p:nvSpPr>
        <p:spPr>
          <a:xfrm>
            <a:off x="4484077" y="325315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Waveform States</a:t>
            </a:r>
          </a:p>
        </p:txBody>
      </p:sp>
    </p:spTree>
    <p:extLst>
      <p:ext uri="{BB962C8B-B14F-4D97-AF65-F5344CB8AC3E}">
        <p14:creationId xmlns:p14="http://schemas.microsoft.com/office/powerpoint/2010/main" val="2595361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6906" y="402378"/>
            <a:ext cx="9181094" cy="647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62201" y="76200"/>
            <a:ext cx="792851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Rhodopsin in rod cells 40 time more sensitive than cone cells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2200" y="1905000"/>
            <a:ext cx="13420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Cones</a:t>
            </a:r>
          </a:p>
          <a:p>
            <a:pPr algn="ctr"/>
            <a:r>
              <a:rPr lang="en-US" sz="3600" b="1" dirty="0"/>
              <a:t>Day</a:t>
            </a:r>
          </a:p>
          <a:p>
            <a:pPr algn="ctr"/>
            <a:r>
              <a:rPr lang="en-US" sz="3600" b="1" dirty="0"/>
              <a:t>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20453" y="1219200"/>
            <a:ext cx="12271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Rods</a:t>
            </a:r>
          </a:p>
          <a:p>
            <a:pPr algn="ctr"/>
            <a:r>
              <a:rPr lang="en-US" sz="3600" b="1" dirty="0"/>
              <a:t>Night</a:t>
            </a:r>
          </a:p>
          <a:p>
            <a:pPr algn="ctr"/>
            <a:r>
              <a:rPr lang="en-US" sz="3600" b="1" dirty="0"/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3743968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0A66D2-E5D4-47E8-AF7C-336A57A36FA1}"/>
              </a:ext>
            </a:extLst>
          </p:cNvPr>
          <p:cNvSpPr txBox="1"/>
          <p:nvPr/>
        </p:nvSpPr>
        <p:spPr>
          <a:xfrm>
            <a:off x="3999431" y="290321"/>
            <a:ext cx="4930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Polarization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61447-D776-4DE3-A179-782EADDDC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2176" y="1860134"/>
            <a:ext cx="76200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CACEB0-6CFC-4C18-8A35-4F59DD7C8DCF}"/>
              </a:ext>
            </a:extLst>
          </p:cNvPr>
          <p:cNvSpPr/>
          <p:nvPr/>
        </p:nvSpPr>
        <p:spPr>
          <a:xfrm>
            <a:off x="2894176" y="6352235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https://www.pacificcoastsunglasses.com/store/blog/blog/8/To-Polarize-or-Not-to-Polarize-A-Motorcyclist-s-Eyewear-Decision</a:t>
            </a:r>
          </a:p>
        </p:txBody>
      </p:sp>
    </p:spTree>
    <p:extLst>
      <p:ext uri="{BB962C8B-B14F-4D97-AF65-F5344CB8AC3E}">
        <p14:creationId xmlns:p14="http://schemas.microsoft.com/office/powerpoint/2010/main" val="77578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828BA3-D8F9-4F78-B868-ED2F38F33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013" y="1037303"/>
            <a:ext cx="5334000" cy="533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AED0EF-D2F3-41BC-A48F-CBFC9CF9A599}"/>
              </a:ext>
            </a:extLst>
          </p:cNvPr>
          <p:cNvSpPr/>
          <p:nvPr/>
        </p:nvSpPr>
        <p:spPr>
          <a:xfrm>
            <a:off x="1" y="194309"/>
            <a:ext cx="12191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Circular polarization on rubber thread, converted to linear polarization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AB0AD-8E20-49C1-81D2-C2F532608559}"/>
              </a:ext>
            </a:extLst>
          </p:cNvPr>
          <p:cNvSpPr/>
          <p:nvPr/>
        </p:nvSpPr>
        <p:spPr>
          <a:xfrm>
            <a:off x="7415887" y="6488668"/>
            <a:ext cx="3294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Wikipedia “Polarization”</a:t>
            </a:r>
          </a:p>
        </p:txBody>
      </p:sp>
    </p:spTree>
    <p:extLst>
      <p:ext uri="{BB962C8B-B14F-4D97-AF65-F5344CB8AC3E}">
        <p14:creationId xmlns:p14="http://schemas.microsoft.com/office/powerpoint/2010/main" val="144281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2071</Words>
  <Application>Microsoft Office PowerPoint</Application>
  <PresentationFormat>Widescreen</PresentationFormat>
  <Paragraphs>240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Arial Unicode MS</vt:lpstr>
      <vt:lpstr>Calibri</vt:lpstr>
      <vt:lpstr>Calibri Light</vt:lpstr>
      <vt:lpstr>Office Theme</vt:lpstr>
      <vt:lpstr>Basic Microscope Optics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Holographic Reconstruction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Microscope Optics</dc:title>
  <dc:creator>Thomas Zimmerman</dc:creator>
  <cp:lastModifiedBy>Thomas Zimmerman</cp:lastModifiedBy>
  <cp:revision>23</cp:revision>
  <dcterms:created xsi:type="dcterms:W3CDTF">2021-02-02T21:47:33Z</dcterms:created>
  <dcterms:modified xsi:type="dcterms:W3CDTF">2023-05-20T21:45:08Z</dcterms:modified>
</cp:coreProperties>
</file>